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325" r:id="rId2"/>
    <p:sldId id="326" r:id="rId3"/>
    <p:sldId id="334" r:id="rId4"/>
    <p:sldId id="270" r:id="rId5"/>
    <p:sldId id="280" r:id="rId6"/>
    <p:sldId id="258" r:id="rId7"/>
    <p:sldId id="261" r:id="rId8"/>
    <p:sldId id="262" r:id="rId9"/>
    <p:sldId id="271" r:id="rId10"/>
    <p:sldId id="273" r:id="rId11"/>
    <p:sldId id="274" r:id="rId12"/>
    <p:sldId id="272" r:id="rId13"/>
    <p:sldId id="275" r:id="rId14"/>
    <p:sldId id="276" r:id="rId15"/>
    <p:sldId id="277" r:id="rId16"/>
    <p:sldId id="278" r:id="rId17"/>
    <p:sldId id="279" r:id="rId18"/>
    <p:sldId id="332" r:id="rId19"/>
    <p:sldId id="338" r:id="rId20"/>
    <p:sldId id="290" r:id="rId21"/>
    <p:sldId id="291" r:id="rId22"/>
    <p:sldId id="333" r:id="rId23"/>
    <p:sldId id="305" r:id="rId24"/>
    <p:sldId id="281" r:id="rId25"/>
    <p:sldId id="283" r:id="rId26"/>
    <p:sldId id="309" r:id="rId27"/>
    <p:sldId id="284" r:id="rId28"/>
    <p:sldId id="289" r:id="rId29"/>
    <p:sldId id="265" r:id="rId30"/>
    <p:sldId id="263" r:id="rId31"/>
    <p:sldId id="327" r:id="rId32"/>
    <p:sldId id="267" r:id="rId33"/>
    <p:sldId id="266" r:id="rId34"/>
    <p:sldId id="330" r:id="rId35"/>
    <p:sldId id="339" r:id="rId36"/>
    <p:sldId id="335" r:id="rId37"/>
    <p:sldId id="287" r:id="rId38"/>
    <p:sldId id="285" r:id="rId39"/>
    <p:sldId id="286" r:id="rId40"/>
    <p:sldId id="296" r:id="rId41"/>
    <p:sldId id="293" r:id="rId42"/>
    <p:sldId id="304" r:id="rId43"/>
    <p:sldId id="328" r:id="rId44"/>
    <p:sldId id="329" r:id="rId45"/>
    <p:sldId id="292" r:id="rId46"/>
    <p:sldId id="297" r:id="rId47"/>
    <p:sldId id="299" r:id="rId48"/>
    <p:sldId id="300" r:id="rId49"/>
    <p:sldId id="301" r:id="rId50"/>
    <p:sldId id="302" r:id="rId51"/>
    <p:sldId id="306" r:id="rId52"/>
    <p:sldId id="331" r:id="rId53"/>
    <p:sldId id="308" r:id="rId54"/>
    <p:sldId id="337" r:id="rId55"/>
    <p:sldId id="311" r:id="rId56"/>
    <p:sldId id="312" r:id="rId57"/>
    <p:sldId id="313" r:id="rId58"/>
    <p:sldId id="314" r:id="rId59"/>
    <p:sldId id="315" r:id="rId60"/>
    <p:sldId id="316" r:id="rId61"/>
    <p:sldId id="319" r:id="rId62"/>
    <p:sldId id="320" r:id="rId63"/>
    <p:sldId id="322" r:id="rId64"/>
    <p:sldId id="323" r:id="rId65"/>
    <p:sldId id="324" r:id="rId66"/>
    <p:sldId id="340" r:id="rId67"/>
    <p:sldId id="336" r:id="rId68"/>
    <p:sldId id="260" r:id="rId69"/>
    <p:sldId id="269" r:id="rId70"/>
    <p:sldId id="295" r:id="rId71"/>
    <p:sldId id="321"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9" d="100"/>
          <a:sy n="99" d="100"/>
        </p:scale>
        <p:origin x="-172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966811-64A0-5447-911F-97D8F21D37F4}" type="datetimeFigureOut">
              <a:rPr lang="en-US" smtClean="0"/>
              <a:t>14/05/2014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6026FF-F818-A546-B281-0E6F9FB3A56E}" type="slidenum">
              <a:rPr lang="en-US" smtClean="0"/>
              <a:t>‹#›</a:t>
            </a:fld>
            <a:endParaRPr lang="en-US"/>
          </a:p>
        </p:txBody>
      </p:sp>
    </p:spTree>
    <p:extLst>
      <p:ext uri="{BB962C8B-B14F-4D97-AF65-F5344CB8AC3E}">
        <p14:creationId xmlns:p14="http://schemas.microsoft.com/office/powerpoint/2010/main" val="28250403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GB"/>
              <a:t>ChemBark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Clr>
                <a:schemeClr val="dk1"/>
              </a:buClr>
              <a:buSzPct val="91666"/>
              <a:buFont typeface="Arial"/>
              <a:buNone/>
            </a:pPr>
            <a:r>
              <a:rPr lang="en-GB" sz="1200">
                <a:solidFill>
                  <a:schemeClr val="dk1"/>
                </a:solidFill>
              </a:rPr>
              <a:t>Ross’ talk for example pictures</a:t>
            </a:r>
          </a:p>
          <a:p>
            <a:pPr lvl="0">
              <a:spcBef>
                <a:spcPts val="600"/>
              </a:spcBef>
              <a:buClr>
                <a:schemeClr val="dk1"/>
              </a:buClr>
              <a:buSzPct val="91666"/>
              <a:buFont typeface="Arial"/>
              <a:buNone/>
            </a:pPr>
            <a:r>
              <a:rPr lang="en-GB" sz="1200">
                <a:solidFill>
                  <a:schemeClr val="dk1"/>
                </a:solidFill>
              </a:rPr>
              <a:t>Phylogenetic trees to NeXML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buClr>
                <a:schemeClr val="dk1"/>
              </a:buClr>
              <a:buSzPct val="137500"/>
              <a:buFont typeface="Arial"/>
              <a:buNone/>
            </a:pPr>
            <a:r>
              <a:rPr lang="en-GB" sz="800">
                <a:solidFill>
                  <a:schemeClr val="dk1"/>
                </a:solidFill>
              </a:rPr>
              <a:t>As scientists, we publish our findings and data, and these generally manifest as PDFs on journals’ websites;  ~60% of all documents are PDF. However, during this process, much information has been lost.. Hence a vast amount of Scientific knowledge has been rendered inaccessible.</a:t>
            </a:r>
          </a:p>
          <a:p>
            <a:pPr lvl="0" rtl="0">
              <a:lnSpc>
                <a:spcPct val="115000"/>
              </a:lnSpc>
              <a:buClr>
                <a:schemeClr val="dk1"/>
              </a:buClr>
              <a:buSzPct val="137500"/>
              <a:buFont typeface="Arial"/>
              <a:buNone/>
            </a:pPr>
            <a:r>
              <a:rPr lang="en-GB" sz="800">
                <a:solidFill>
                  <a:schemeClr val="dk1"/>
                </a:solidFill>
              </a:rPr>
              <a:t>AMI2 is a tool that is attempting to extract data, primarily (but not exclusively) from PDFs, to produce a format that is useful to automated processing. AMI is derived from the term amanuensis; someone who copies manuscripts. In a perverse way; this is attempting to</a:t>
            </a:r>
            <a:r>
              <a:rPr lang="en-GB" sz="800" b="1">
                <a:solidFill>
                  <a:schemeClr val="dk1"/>
                </a:solidFill>
              </a:rPr>
              <a:t> make cows from beef burgers</a:t>
            </a:r>
            <a:r>
              <a:rPr lang="en-GB" sz="800">
                <a:solidFill>
                  <a:schemeClr val="dk1"/>
                </a:solidFill>
              </a:rPr>
              <a:t>.</a:t>
            </a:r>
          </a:p>
          <a:p>
            <a:endParaRPr lang="en-GB" sz="800">
              <a:solidFill>
                <a:schemeClr val="dk1"/>
              </a:solidFill>
            </a:endParaRPr>
          </a:p>
          <a:p>
            <a:endParaRPr lang="en-GB" sz="800">
              <a:solidFill>
                <a:schemeClr val="dk1"/>
              </a:solidFill>
            </a:endParaRPr>
          </a:p>
          <a:p>
            <a:endParaRPr lang="en-GB" sz="800">
              <a:solidFill>
                <a:schemeClr val="dk1"/>
              </a:solidFill>
            </a:endParaRPr>
          </a:p>
          <a:p>
            <a:pPr lvl="0" rtl="0">
              <a:buNone/>
            </a:pPr>
            <a:r>
              <a:rPr lang="en-GB" i="1"/>
              <a:t>Dial-a-molecule is now involved</a:t>
            </a:r>
          </a:p>
          <a:p>
            <a:endParaRPr lang="en-GB" i="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Clr>
                <a:schemeClr val="dk1"/>
              </a:buClr>
              <a:buSzPct val="137500"/>
              <a:buFont typeface="Arial"/>
              <a:buNone/>
            </a:pPr>
            <a:r>
              <a:rPr lang="en-GB" sz="800">
                <a:solidFill>
                  <a:schemeClr val="dk1"/>
                </a:solidFill>
              </a:rPr>
              <a:t>This is an overview of how the framework looks. The entire codebase is written in JAVA and is released under quite a generous Apache 2 license.</a:t>
            </a:r>
          </a:p>
          <a:p>
            <a:pPr lvl="0">
              <a:spcBef>
                <a:spcPts val="600"/>
              </a:spcBef>
              <a:buClr>
                <a:schemeClr val="dk1"/>
              </a:buClr>
              <a:buSzPct val="137500"/>
              <a:buFont typeface="Arial"/>
              <a:buNone/>
            </a:pPr>
            <a:r>
              <a:rPr lang="en-GB" sz="800">
                <a:solidFill>
                  <a:schemeClr val="dk1"/>
                </a:solidFill>
              </a:rPr>
              <a:t>One pass over the information flow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“Do the right thing” based on the type of two objects.</a:t>
            </a:r>
          </a:p>
          <a:p>
            <a:pPr lvl="0" rtl="0">
              <a:buNone/>
            </a:pPr>
            <a:r>
              <a:rPr lang="en-GB"/>
              <a:t>Talk more about design patterns</a:t>
            </a:r>
          </a:p>
          <a:p>
            <a:pPr lvl="0" rtl="0">
              <a:buNone/>
            </a:pPr>
            <a:r>
              <a:rPr lang="en-GB">
                <a:solidFill>
                  <a:schemeClr val="dk1"/>
                </a:solidFill>
              </a:rPr>
              <a:t>Two Abstract classes</a:t>
            </a:r>
          </a:p>
          <a:p>
            <a:pPr>
              <a:buNone/>
            </a:pPr>
            <a:r>
              <a:rPr lang="en-GB">
                <a:solidFill>
                  <a:schemeClr val="dk1"/>
                </a:solidFill>
              </a:rPr>
              <a:t>Picked up via reflection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GB"/>
              <a:t>Latin species name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solidFill>
                  <a:schemeClr val="dk1"/>
                </a:solidFill>
              </a:rPr>
              <a:t>Thus a ChemVisitor knows how to create a CMLMolecule from a SVGVisitable if it contains a picture of the molecule.</a:t>
            </a:r>
          </a:p>
          <a:p>
            <a:pPr lvl="0" rtl="0">
              <a:buNone/>
            </a:pPr>
            <a:r>
              <a:rPr lang="en-GB">
                <a:solidFill>
                  <a:schemeClr val="dk1"/>
                </a:solidFill>
              </a:rPr>
              <a:t>OSRA counter argument:not duplication, diversity,	AMI has plugins,works with JAVA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14/05/2014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86598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14/05/2014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67895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14/05/2014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314626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5" name="Shape 15"/>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6" name="Shape 16"/>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5078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159232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362784-456E-D24E-8BD2-9D2924BE2B54}" type="datetimeFigureOut">
              <a:rPr lang="en-US" smtClean="0"/>
              <a:t>14/05/2014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21516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42362784-456E-D24E-8BD2-9D2924BE2B54}" type="datetimeFigureOut">
              <a:rPr lang="en-US" smtClean="0"/>
              <a:t>14/05/2014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9360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42362784-456E-D24E-8BD2-9D2924BE2B54}" type="datetimeFigureOut">
              <a:rPr lang="en-US" smtClean="0"/>
              <a:t>14/05/2014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103189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42362784-456E-D24E-8BD2-9D2924BE2B54}" type="datetimeFigureOut">
              <a:rPr lang="en-US" smtClean="0"/>
              <a:t>14/05/2014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99263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42362784-456E-D24E-8BD2-9D2924BE2B54}" type="datetimeFigureOut">
              <a:rPr lang="en-US" smtClean="0"/>
              <a:t>14/05/2014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694702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62784-456E-D24E-8BD2-9D2924BE2B54}" type="datetimeFigureOut">
              <a:rPr lang="en-US" smtClean="0"/>
              <a:t>14/05/2014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231216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2362784-456E-D24E-8BD2-9D2924BE2B54}" type="datetimeFigureOut">
              <a:rPr lang="en-US" smtClean="0"/>
              <a:t>14/05/2014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1183711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2362784-456E-D24E-8BD2-9D2924BE2B54}" type="datetimeFigureOut">
              <a:rPr lang="en-US" smtClean="0"/>
              <a:t>14/05/2014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D9494-5321-7840-B0B0-71D3DFA22DAC}" type="slidenum">
              <a:rPr lang="en-US" smtClean="0"/>
              <a:t>‹#›</a:t>
            </a:fld>
            <a:endParaRPr lang="en-US"/>
          </a:p>
        </p:txBody>
      </p:sp>
    </p:spTree>
    <p:extLst>
      <p:ext uri="{BB962C8B-B14F-4D97-AF65-F5344CB8AC3E}">
        <p14:creationId xmlns:p14="http://schemas.microsoft.com/office/powerpoint/2010/main" val="3274710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62784-456E-D24E-8BD2-9D2924BE2B54}" type="datetimeFigureOut">
              <a:rPr lang="en-US" smtClean="0"/>
              <a:t>14/05/2014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D9494-5321-7840-B0B0-71D3DFA22DAC}" type="slidenum">
              <a:rPr lang="en-US" smtClean="0"/>
              <a:t>‹#›</a:t>
            </a:fld>
            <a:endParaRPr lang="en-US"/>
          </a:p>
        </p:txBody>
      </p:sp>
    </p:spTree>
    <p:extLst>
      <p:ext uri="{BB962C8B-B14F-4D97-AF65-F5344CB8AC3E}">
        <p14:creationId xmlns:p14="http://schemas.microsoft.com/office/powerpoint/2010/main" val="2680637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BN8UjULNG9A&amp;feature=youtube_gdata" TargetMode="Externa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michaelnielsen.org/blog/reinventing-discovery/" TargetMode="External"/></Relationships>
</file>

<file path=ppt/slides/_rels/slide27.xml.rels><?xml version="1.0" encoding="UTF-8" standalone="yes"?>
<Relationships xmlns="http://schemas.openxmlformats.org/package/2006/relationships"><Relationship Id="rId20" Type="http://schemas.openxmlformats.org/officeDocument/2006/relationships/hyperlink" Target="https://en.wikipedia.org/wiki/Ocean_Observatories_Initiative" TargetMode="External"/><Relationship Id="rId21" Type="http://schemas.openxmlformats.org/officeDocument/2006/relationships/hyperlink" Target="https://en.wikipedia.org/wiki/Human_Genome_Project" TargetMode="External"/><Relationship Id="rId22" Type="http://schemas.openxmlformats.org/officeDocument/2006/relationships/hyperlink" Target="https://en.wikipedia.org/wiki/Google_Translate" TargetMode="External"/><Relationship Id="rId23" Type="http://schemas.openxmlformats.org/officeDocument/2006/relationships/hyperlink" Target="https://en.wikipedia.org/wiki/Galaxy_Zoo" TargetMode="External"/><Relationship Id="rId24" Type="http://schemas.openxmlformats.org/officeDocument/2006/relationships/hyperlink" Target="https://en.wikipedia.org/wiki/Foldit" TargetMode="External"/><Relationship Id="rId25" Type="http://schemas.openxmlformats.org/officeDocument/2006/relationships/hyperlink" Target="https://en.wikipedia.org/wiki/Citizen_science" TargetMode="External"/><Relationship Id="rId26" Type="http://schemas.openxmlformats.org/officeDocument/2006/relationships/hyperlink" Target="https://en.wikipedia.org/wiki/EBird" TargetMode="External"/><Relationship Id="rId27" Type="http://schemas.openxmlformats.org/officeDocument/2006/relationships/hyperlink" Target="https://en.wikipedia.org/wiki/Open_access" TargetMode="External"/><Relationship Id="rId28" Type="http://schemas.openxmlformats.org/officeDocument/2006/relationships/hyperlink" Target="https://en.wikipedia.org/wiki/ArXiv" TargetMode="External"/><Relationship Id="rId29" Type="http://schemas.openxmlformats.org/officeDocument/2006/relationships/hyperlink" Target="https://en.wikipedia.org/wiki/PLoS" TargetMode="External"/><Relationship Id="rId1" Type="http://schemas.openxmlformats.org/officeDocument/2006/relationships/slideLayout" Target="../slideLayouts/slideLayout2.xml"/><Relationship Id="rId2" Type="http://schemas.openxmlformats.org/officeDocument/2006/relationships/hyperlink" Target="https://en.wikipedia.org/wiki/Reinventing_Discovery" TargetMode="External"/><Relationship Id="rId3" Type="http://schemas.openxmlformats.org/officeDocument/2006/relationships/hyperlink" Target="https://en.wikipedia.org/wiki/Kasparov_versus_the_World" TargetMode="External"/><Relationship Id="rId4" Type="http://schemas.openxmlformats.org/officeDocument/2006/relationships/hyperlink" Target="https://en.wikipedia.org/wiki/The_Wisdom_of_Crowds" TargetMode="External"/><Relationship Id="rId5" Type="http://schemas.openxmlformats.org/officeDocument/2006/relationships/hyperlink" Target="https://en.wikipedia.org/wiki/InnoCentive" TargetMode="External"/><Relationship Id="rId30" Type="http://schemas.openxmlformats.org/officeDocument/2006/relationships/hyperlink" Target="https://en.wikipedia.org/wiki/Complexity_Zoo" TargetMode="External"/><Relationship Id="rId31" Type="http://schemas.openxmlformats.org/officeDocument/2006/relationships/hyperlink" Target="https://en.wikipedia.org/wiki/Academic_publishing" TargetMode="External"/><Relationship Id="rId32" Type="http://schemas.openxmlformats.org/officeDocument/2006/relationships/hyperlink" Target="https://en.wikipedia.org/wiki/Open_science" TargetMode="External"/><Relationship Id="rId9" Type="http://schemas.openxmlformats.org/officeDocument/2006/relationships/hyperlink" Target="https://en.wikipedia.org/wiki/History_of_Linux" TargetMode="External"/><Relationship Id="rId6" Type="http://schemas.openxmlformats.org/officeDocument/2006/relationships/hyperlink" Target="https://en.wikipedia.org/wiki/Collective_intelligence" TargetMode="External"/><Relationship Id="rId7" Type="http://schemas.openxmlformats.org/officeDocument/2006/relationships/hyperlink" Target="https://en.wikipedia.org/wiki/Paul_Seabright" TargetMode="External"/><Relationship Id="rId8" Type="http://schemas.openxmlformats.org/officeDocument/2006/relationships/hyperlink" Target="https://en.wikipedia.org/wiki/Online_chat" TargetMode="External"/><Relationship Id="rId33" Type="http://schemas.openxmlformats.org/officeDocument/2006/relationships/hyperlink" Target="https://en.wikipedia.org/wiki/Academic_journal_publishing_reform" TargetMode="External"/><Relationship Id="rId34" Type="http://schemas.openxmlformats.org/officeDocument/2006/relationships/hyperlink" Target="https://en.wikipedia.org/wiki/Stanford_Physics_Information_Retrieval_System" TargetMode="External"/><Relationship Id="rId35" Type="http://schemas.openxmlformats.org/officeDocument/2006/relationships/hyperlink" Target="https://en.wikipedia.org/wiki/Polymath_Project" TargetMode="External"/><Relationship Id="rId10" Type="http://schemas.openxmlformats.org/officeDocument/2006/relationships/hyperlink" Target="https://en.wikipedia.org/wiki/Open_Architecture_Network" TargetMode="External"/><Relationship Id="rId11" Type="http://schemas.openxmlformats.org/officeDocument/2006/relationships/hyperlink" Target="https://en.wikipedia.org/wiki/Wikipedia" TargetMode="External"/><Relationship Id="rId12" Type="http://schemas.openxmlformats.org/officeDocument/2006/relationships/hyperlink" Target="https://en.wikipedia.org/wiki/MathWorks" TargetMode="External"/><Relationship Id="rId13" Type="http://schemas.openxmlformats.org/officeDocument/2006/relationships/hyperlink" Target="https://en.wikipedia.org/wiki/Communication_in_small_groups" TargetMode="External"/><Relationship Id="rId14" Type="http://schemas.openxmlformats.org/officeDocument/2006/relationships/hyperlink" Target="https://en.wikipedia.org/wiki/Praxis_(process)" TargetMode="External"/><Relationship Id="rId15" Type="http://schemas.openxmlformats.org/officeDocument/2006/relationships/hyperlink" Target="https://en.wikipedia.org/wiki/Don_R._Swanson" TargetMode="External"/><Relationship Id="rId16" Type="http://schemas.openxmlformats.org/officeDocument/2006/relationships/hyperlink" Target="https://en.wikipedia.org/wiki/Literature-based_discovery" TargetMode="External"/><Relationship Id="rId17" Type="http://schemas.openxmlformats.org/officeDocument/2006/relationships/hyperlink" Target="https://en.wikipedia.org/wiki/Influenza" TargetMode="External"/><Relationship Id="rId18" Type="http://schemas.openxmlformats.org/officeDocument/2006/relationships/hyperlink" Target="https://en.wikipedia.org/wiki/Sloan_Digital_Sky_Survey" TargetMode="External"/><Relationship Id="rId19" Type="http://schemas.openxmlformats.org/officeDocument/2006/relationships/hyperlink" Target="https://en.wikipedia.org/wiki/Allen_Institute_for_Brain_Scienc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Freedom_of_speech" TargetMode="External"/><Relationship Id="rId3" Type="http://schemas.openxmlformats.org/officeDocument/2006/relationships/hyperlink" Target="http://opendefinition.org/%23sthash.SmmHg6Wj.dpu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gnu.org/philosophy/free-sw.html" TargetMode="External"/><Relationship Id="rId4" Type="http://schemas.openxmlformats.org/officeDocument/2006/relationships/hyperlink" Target="http://ma.tt/2014/01/four-freedoms/" TargetMode="External"/><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Bermuda_Principles" TargetMode="External"/><Relationship Id="rId3" Type="http://schemas.openxmlformats.org/officeDocument/2006/relationships/hyperlink" Target="https://en.wikipedia.org/wiki/Genom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udapestopenaccessinitiative.org/rea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hyperlink" Target="https://docs.google.com/presentation/d/%2014WfNOpdRkb5QHsXELJdrOI8NHHYmDnJi7PYze7YmVtc/%20edit%23slide=id.g1805fa150_057" TargetMode="External"/><Relationship Id="rId4" Type="http://schemas.openxmlformats.org/officeDocument/2006/relationships/hyperlink" Target="https://docs.google.com/presentation/d/14WfNOpdRkb5QHsXELJdrOI8NHHYmDnJi7PYze7YmVtc/edit%23slide=id.g1805fa150_057" TargetMode="External"/><Relationship Id="rId5" Type="http://schemas.openxmlformats.org/officeDocument/2006/relationships/hyperlink" Target="http://bit.ly/PLOStrees" TargetMode="External"/><Relationship Id="rId6" Type="http://schemas.openxmlformats.org/officeDocument/2006/relationships/hyperlink" Target="http://bit.ly/phylofigs" TargetMode="External"/><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hyperlink" Target="http://www.slideshare.net/rossmounc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ntentmine.or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hyperlink" Target="http://dx.doi.org/10.1021/ol2015972" TargetMode="External"/><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hyperlink" Target="http://www.slideshare.net/jcbradley/minisymp2011-bradley" TargetMode="External"/><Relationship Id="rId4" Type="http://schemas.openxmlformats.org/officeDocument/2006/relationships/hyperlink" Target="https://impactstory.org/BlueObelisk" TargetMode="External"/><Relationship Id="rId5" Type="http://schemas.openxmlformats.org/officeDocument/2006/relationships/hyperlink" Target="http://www.slideshare.net/rossmounce/sharing-reusable-phylogenetic-data-were-not-there-yet" TargetMode="External"/><Relationship Id="rId6" Type="http://schemas.openxmlformats.org/officeDocument/2006/relationships/hyperlink" Target="http://footnote1.com/the-exploitative-economics-of-academic-publishing/" TargetMode="External"/><Relationship Id="rId7" Type="http://schemas.openxmlformats.org/officeDocument/2006/relationships/hyperlink" Target="http://web.ornl.gov/sci/techresources/Human_Genome/publicat/BattelleReport2011.pdf" TargetMode="External"/><Relationship Id="rId8" Type="http://schemas.openxmlformats.org/officeDocument/2006/relationships/hyperlink" Target="https://www.youtube.com/watch?v=BN8UjULNG9A&amp;feature=youtube_gdata" TargetMode="External"/><Relationship Id="rId1" Type="http://schemas.openxmlformats.org/officeDocument/2006/relationships/slideLayout" Target="../slideLayouts/slideLayout2.xml"/><Relationship Id="rId2" Type="http://schemas.openxmlformats.org/officeDocument/2006/relationships/hyperlink" Target="http://usefulchem.blogspot.co.uk/2011/06/quest-to-determine-melting-point-of-4.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336400"/>
            <a:ext cx="7772400" cy="757611"/>
          </a:xfrm>
          <a:prstGeom prst="rect">
            <a:avLst/>
          </a:prstGeom>
        </p:spPr>
        <p:txBody>
          <a:bodyPr lIns="91425" tIns="91425" rIns="91425" bIns="91425" anchor="b" anchorCtr="0">
            <a:noAutofit/>
          </a:bodyPr>
          <a:lstStyle/>
          <a:p>
            <a:pPr>
              <a:buNone/>
            </a:pPr>
            <a:r>
              <a:rPr lang="en-GB" sz="4800" dirty="0" smtClean="0"/>
              <a:t>Open Data</a:t>
            </a:r>
            <a:endParaRPr lang="en-GB" sz="4800" dirty="0"/>
          </a:p>
        </p:txBody>
      </p:sp>
      <p:sp>
        <p:nvSpPr>
          <p:cNvPr id="30" name="Shape 30"/>
          <p:cNvSpPr txBox="1">
            <a:spLocks noGrp="1"/>
          </p:cNvSpPr>
          <p:nvPr>
            <p:ph type="subTitle" idx="1"/>
          </p:nvPr>
        </p:nvSpPr>
        <p:spPr>
          <a:xfrm>
            <a:off x="96362" y="1472271"/>
            <a:ext cx="8899799" cy="1046399"/>
          </a:xfrm>
          <a:prstGeom prst="rect">
            <a:avLst/>
          </a:prstGeom>
        </p:spPr>
        <p:txBody>
          <a:bodyPr lIns="91425" tIns="91425" rIns="91425" bIns="91425" anchor="t" anchorCtr="0">
            <a:noAutofit/>
          </a:bodyPr>
          <a:lstStyle/>
          <a:p>
            <a:pPr>
              <a:buNone/>
            </a:pPr>
            <a:r>
              <a:rPr lang="en-GB" b="1" dirty="0" smtClean="0"/>
              <a:t>Peter </a:t>
            </a:r>
            <a:r>
              <a:rPr lang="en-GB" b="1" dirty="0"/>
              <a:t>Murray-</a:t>
            </a:r>
            <a:r>
              <a:rPr lang="en-GB" b="1" dirty="0" smtClean="0"/>
              <a:t>Rust*, </a:t>
            </a:r>
          </a:p>
          <a:p>
            <a:pPr>
              <a:buNone/>
            </a:pPr>
            <a:r>
              <a:rPr lang="en-GB" i="1" dirty="0" smtClean="0"/>
              <a:t>Open Knowledge and University of Cambridge</a:t>
            </a:r>
          </a:p>
          <a:p>
            <a:pPr>
              <a:buNone/>
            </a:pPr>
            <a:endParaRPr lang="en-GB" b="1" dirty="0"/>
          </a:p>
          <a:p>
            <a:pPr>
              <a:buNone/>
            </a:pPr>
            <a:r>
              <a:rPr lang="en-GB" i="1" dirty="0" smtClean="0"/>
              <a:t>European Bioinformatics Institute, UK, 2014-05-15</a:t>
            </a:r>
          </a:p>
          <a:p>
            <a:pPr>
              <a:buNone/>
            </a:pPr>
            <a:endParaRPr lang="en-GB" b="1" dirty="0"/>
          </a:p>
        </p:txBody>
      </p:sp>
      <p:pic>
        <p:nvPicPr>
          <p:cNvPr id="34" name="Shape 34"/>
          <p:cNvPicPr preferRelativeResize="0"/>
          <p:nvPr/>
        </p:nvPicPr>
        <p:blipFill>
          <a:blip r:embed="rId3"/>
          <a:stretch>
            <a:fillRect/>
          </a:stretch>
        </p:blipFill>
        <p:spPr>
          <a:xfrm>
            <a:off x="7150821" y="5564362"/>
            <a:ext cx="1845340" cy="1046399"/>
          </a:xfrm>
          <a:prstGeom prst="rect">
            <a:avLst/>
          </a:prstGeom>
          <a:noFill/>
          <a:ln>
            <a:noFill/>
          </a:ln>
        </p:spPr>
      </p:pic>
      <p:pic>
        <p:nvPicPr>
          <p:cNvPr id="35" name="Shape 35"/>
          <p:cNvPicPr preferRelativeResize="0"/>
          <p:nvPr/>
        </p:nvPicPr>
        <p:blipFill>
          <a:blip r:embed="rId4"/>
          <a:stretch>
            <a:fillRect/>
          </a:stretch>
        </p:blipFill>
        <p:spPr>
          <a:xfrm>
            <a:off x="81001" y="5980066"/>
            <a:ext cx="1845325" cy="509197"/>
          </a:xfrm>
          <a:prstGeom prst="rect">
            <a:avLst/>
          </a:prstGeom>
          <a:noFill/>
          <a:ln>
            <a:noFill/>
          </a:ln>
        </p:spPr>
      </p:pic>
      <p:sp>
        <p:nvSpPr>
          <p:cNvPr id="2" name="Rectangle 1"/>
          <p:cNvSpPr/>
          <p:nvPr/>
        </p:nvSpPr>
        <p:spPr>
          <a:xfrm>
            <a:off x="220502" y="4438331"/>
            <a:ext cx="4572000" cy="369332"/>
          </a:xfrm>
          <a:prstGeom prst="rect">
            <a:avLst/>
          </a:prstGeom>
        </p:spPr>
        <p:txBody>
          <a:bodyPr>
            <a:spAutoFit/>
          </a:bodyPr>
          <a:lstStyle/>
          <a:p>
            <a:pPr>
              <a:buNone/>
            </a:pPr>
            <a:r>
              <a:rPr lang="en-GB" b="1" dirty="0" smtClean="0"/>
              <a:t>*</a:t>
            </a:r>
            <a:r>
              <a:rPr lang="en-GB" b="1" dirty="0" err="1" smtClean="0"/>
              <a:t>Shuttleworth</a:t>
            </a:r>
            <a:r>
              <a:rPr lang="en-GB" b="1" dirty="0" smtClean="0"/>
              <a:t> Fellow 2014-5</a:t>
            </a:r>
            <a:r>
              <a:rPr lang="en-GB" dirty="0" smtClean="0"/>
              <a:t> </a:t>
            </a:r>
            <a:endParaRPr lang="en-GB" dirty="0"/>
          </a:p>
        </p:txBody>
      </p:sp>
      <p:pic>
        <p:nvPicPr>
          <p:cNvPr id="8" name="Picture 7"/>
          <p:cNvPicPr>
            <a:picLocks noChangeAspect="1"/>
          </p:cNvPicPr>
          <p:nvPr/>
        </p:nvPicPr>
        <p:blipFill>
          <a:blip r:embed="rId5"/>
          <a:stretch>
            <a:fillRect/>
          </a:stretch>
        </p:blipFill>
        <p:spPr>
          <a:xfrm>
            <a:off x="2032721" y="4938904"/>
            <a:ext cx="5118100" cy="1790700"/>
          </a:xfrm>
          <a:prstGeom prst="rect">
            <a:avLst/>
          </a:prstGeom>
        </p:spPr>
      </p:pic>
    </p:spTree>
    <p:extLst>
      <p:ext uri="{BB962C8B-B14F-4D97-AF65-F5344CB8AC3E}">
        <p14:creationId xmlns:p14="http://schemas.microsoft.com/office/powerpoint/2010/main" val="34963121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014" y="1659220"/>
            <a:ext cx="9144000" cy="5256965"/>
          </a:xfrm>
          <a:prstGeom prst="rect">
            <a:avLst/>
          </a:prstGeom>
        </p:spPr>
      </p:pic>
      <p:sp>
        <p:nvSpPr>
          <p:cNvPr id="3" name="Rectangle 2"/>
          <p:cNvSpPr/>
          <p:nvPr/>
        </p:nvSpPr>
        <p:spPr>
          <a:xfrm>
            <a:off x="88014" y="5336445"/>
            <a:ext cx="8914535" cy="152155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54991" y="616167"/>
            <a:ext cx="7612380" cy="584776"/>
          </a:xfrm>
          <a:prstGeom prst="rect">
            <a:avLst/>
          </a:prstGeom>
          <a:noFill/>
        </p:spPr>
        <p:txBody>
          <a:bodyPr wrap="none" rtlCol="0">
            <a:spAutoFit/>
          </a:bodyPr>
          <a:lstStyle/>
          <a:p>
            <a:r>
              <a:rPr lang="en-US" sz="3200" dirty="0" smtClean="0"/>
              <a:t>Open Source software inspires Open Science </a:t>
            </a:r>
            <a:endParaRPr lang="en-US" sz="3200" dirty="0"/>
          </a:p>
        </p:txBody>
      </p:sp>
      <p:sp>
        <p:nvSpPr>
          <p:cNvPr id="5" name="TextBox 4"/>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34124053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79600"/>
            <a:ext cx="9144000" cy="3074179"/>
          </a:xfrm>
          <a:prstGeom prst="rect">
            <a:avLst/>
          </a:prstGeom>
        </p:spPr>
      </p:pic>
      <p:sp>
        <p:nvSpPr>
          <p:cNvPr id="3" name="Rectangle 2"/>
          <p:cNvSpPr/>
          <p:nvPr/>
        </p:nvSpPr>
        <p:spPr>
          <a:xfrm>
            <a:off x="4237233" y="4388617"/>
            <a:ext cx="4350394" cy="3646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46527" y="704191"/>
            <a:ext cx="6340448" cy="707886"/>
          </a:xfrm>
          <a:prstGeom prst="rect">
            <a:avLst/>
          </a:prstGeom>
          <a:noFill/>
        </p:spPr>
        <p:txBody>
          <a:bodyPr wrap="none" rtlCol="0">
            <a:spAutoFit/>
          </a:bodyPr>
          <a:lstStyle/>
          <a:p>
            <a:r>
              <a:rPr lang="en-US" sz="4000" dirty="0" smtClean="0"/>
              <a:t>Open Notebook Science, ONS</a:t>
            </a:r>
            <a:endParaRPr lang="en-US" sz="4000" dirty="0"/>
          </a:p>
        </p:txBody>
      </p:sp>
      <p:sp>
        <p:nvSpPr>
          <p:cNvPr id="5" name="TextBox 4"/>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11263161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4711571"/>
          </a:xfrm>
          <a:prstGeom prst="rect">
            <a:avLst/>
          </a:prstGeom>
        </p:spPr>
      </p:pic>
    </p:spTree>
    <p:extLst>
      <p:ext uri="{BB962C8B-B14F-4D97-AF65-F5344CB8AC3E}">
        <p14:creationId xmlns:p14="http://schemas.microsoft.com/office/powerpoint/2010/main" val="14484971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04800"/>
            <a:ext cx="9144000" cy="6227205"/>
          </a:xfrm>
          <a:prstGeom prst="rect">
            <a:avLst/>
          </a:prstGeom>
        </p:spPr>
      </p:pic>
      <p:sp>
        <p:nvSpPr>
          <p:cNvPr id="3" name="TextBox 2"/>
          <p:cNvSpPr txBox="1"/>
          <p:nvPr/>
        </p:nvSpPr>
        <p:spPr>
          <a:xfrm>
            <a:off x="4570174" y="6239617"/>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781988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976022"/>
            <a:ext cx="2542614" cy="3881978"/>
          </a:xfrm>
          <a:prstGeom prst="rect">
            <a:avLst/>
          </a:prstGeom>
        </p:spPr>
      </p:pic>
      <p:pic>
        <p:nvPicPr>
          <p:cNvPr id="2" name="Picture 1"/>
          <p:cNvPicPr>
            <a:picLocks noChangeAspect="1"/>
          </p:cNvPicPr>
          <p:nvPr/>
        </p:nvPicPr>
        <p:blipFill>
          <a:blip r:embed="rId3"/>
          <a:stretch>
            <a:fillRect/>
          </a:stretch>
        </p:blipFill>
        <p:spPr>
          <a:xfrm>
            <a:off x="2113608" y="0"/>
            <a:ext cx="7030392" cy="4188862"/>
          </a:xfrm>
          <a:prstGeom prst="rect">
            <a:avLst/>
          </a:prstGeom>
        </p:spPr>
      </p:pic>
      <p:cxnSp>
        <p:nvCxnSpPr>
          <p:cNvPr id="6" name="Straight Arrow Connector 5"/>
          <p:cNvCxnSpPr/>
          <p:nvPr/>
        </p:nvCxnSpPr>
        <p:spPr>
          <a:xfrm flipH="1">
            <a:off x="1552332" y="3681545"/>
            <a:ext cx="2116814" cy="1975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75299" y="582515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5833244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 y="0"/>
            <a:ext cx="8792570" cy="6858000"/>
          </a:xfrm>
          <a:prstGeom prst="rect">
            <a:avLst/>
          </a:prstGeom>
        </p:spPr>
      </p:pic>
      <p:sp>
        <p:nvSpPr>
          <p:cNvPr id="3" name="TextBox 2"/>
          <p:cNvSpPr txBox="1"/>
          <p:nvPr/>
        </p:nvSpPr>
        <p:spPr>
          <a:xfrm>
            <a:off x="4383844" y="3687431"/>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38777848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0500" y="0"/>
            <a:ext cx="6222094" cy="6858000"/>
          </a:xfrm>
          <a:prstGeom prst="rect">
            <a:avLst/>
          </a:prstGeom>
        </p:spPr>
      </p:pic>
      <p:sp>
        <p:nvSpPr>
          <p:cNvPr id="3" name="TextBox 2"/>
          <p:cNvSpPr txBox="1"/>
          <p:nvPr/>
        </p:nvSpPr>
        <p:spPr>
          <a:xfrm>
            <a:off x="678962" y="1546965"/>
            <a:ext cx="5154351" cy="523220"/>
          </a:xfrm>
          <a:prstGeom prst="rect">
            <a:avLst/>
          </a:prstGeom>
          <a:noFill/>
        </p:spPr>
        <p:txBody>
          <a:bodyPr wrap="none" rtlCol="0">
            <a:spAutoFit/>
          </a:bodyPr>
          <a:lstStyle/>
          <a:p>
            <a:r>
              <a:rPr lang="en-US" sz="2800" dirty="0" smtClean="0"/>
              <a:t>And spectra were included as well</a:t>
            </a:r>
            <a:endParaRPr lang="en-US" sz="2800" dirty="0"/>
          </a:p>
        </p:txBody>
      </p:sp>
      <p:sp>
        <p:nvSpPr>
          <p:cNvPr id="4" name="TextBox 3"/>
          <p:cNvSpPr txBox="1"/>
          <p:nvPr/>
        </p:nvSpPr>
        <p:spPr>
          <a:xfrm>
            <a:off x="4402207" y="153903"/>
            <a:ext cx="4573826" cy="584776"/>
          </a:xfrm>
          <a:prstGeom prst="rect">
            <a:avLst/>
          </a:prstGeom>
          <a:noFill/>
        </p:spPr>
        <p:txBody>
          <a:bodyPr wrap="none" rtlCol="0">
            <a:spAutoFit/>
          </a:bodyPr>
          <a:lstStyle/>
          <a:p>
            <a:r>
              <a:rPr lang="en-US" sz="3200" i="1" dirty="0" smtClean="0"/>
              <a:t>Jean-Claude Bradley 2006 </a:t>
            </a:r>
            <a:endParaRPr lang="en-US" sz="3200" i="1" dirty="0"/>
          </a:p>
        </p:txBody>
      </p:sp>
    </p:spTree>
    <p:extLst>
      <p:ext uri="{BB962C8B-B14F-4D97-AF65-F5344CB8AC3E}">
        <p14:creationId xmlns:p14="http://schemas.microsoft.com/office/powerpoint/2010/main" val="2762096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2770" y="5910023"/>
            <a:ext cx="4572000" cy="646331"/>
          </a:xfrm>
          <a:prstGeom prst="rect">
            <a:avLst/>
          </a:prstGeom>
        </p:spPr>
        <p:txBody>
          <a:bodyPr>
            <a:spAutoFit/>
          </a:bodyPr>
          <a:lstStyle/>
          <a:p>
            <a:r>
              <a:rPr lang="en-US" dirty="0" smtClean="0">
                <a:hlinkClick r:id="rId2"/>
              </a:rPr>
              <a:t>https://www.youtube.com/watch?v=BN8UjULNG9A&amp;feature=youtube_gdata</a:t>
            </a:r>
            <a:r>
              <a:rPr lang="en-US" dirty="0" smtClean="0"/>
              <a:t> </a:t>
            </a:r>
            <a:endParaRPr lang="en-US" dirty="0"/>
          </a:p>
        </p:txBody>
      </p:sp>
      <p:sp>
        <p:nvSpPr>
          <p:cNvPr id="3" name="TextBox 2"/>
          <p:cNvSpPr txBox="1"/>
          <p:nvPr/>
        </p:nvSpPr>
        <p:spPr>
          <a:xfrm>
            <a:off x="726899" y="625046"/>
            <a:ext cx="7736062" cy="707886"/>
          </a:xfrm>
          <a:prstGeom prst="rect">
            <a:avLst/>
          </a:prstGeom>
          <a:noFill/>
        </p:spPr>
        <p:txBody>
          <a:bodyPr wrap="none" rtlCol="0">
            <a:spAutoFit/>
          </a:bodyPr>
          <a:lstStyle/>
          <a:p>
            <a:r>
              <a:rPr lang="en-US" sz="4000" b="1" dirty="0" smtClean="0"/>
              <a:t>Jean-Claude Bradley talking in 2013</a:t>
            </a:r>
            <a:endParaRPr lang="en-US" sz="4000" b="1" dirty="0"/>
          </a:p>
        </p:txBody>
      </p:sp>
      <p:pic>
        <p:nvPicPr>
          <p:cNvPr id="4" name="Picture 3"/>
          <p:cNvPicPr>
            <a:picLocks noChangeAspect="1"/>
          </p:cNvPicPr>
          <p:nvPr/>
        </p:nvPicPr>
        <p:blipFill>
          <a:blip r:embed="rId3"/>
          <a:stretch>
            <a:fillRect/>
          </a:stretch>
        </p:blipFill>
        <p:spPr>
          <a:xfrm>
            <a:off x="2062767" y="1560532"/>
            <a:ext cx="5434117" cy="3922095"/>
          </a:xfrm>
          <a:prstGeom prst="rect">
            <a:avLst/>
          </a:prstGeom>
        </p:spPr>
      </p:pic>
    </p:spTree>
    <p:extLst>
      <p:ext uri="{BB962C8B-B14F-4D97-AF65-F5344CB8AC3E}">
        <p14:creationId xmlns:p14="http://schemas.microsoft.com/office/powerpoint/2010/main" val="7651809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902316"/>
            <a:ext cx="6932999" cy="45606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TOOLS</a:t>
            </a:r>
            <a:endParaRPr lang="en-US" sz="2400" dirty="0"/>
          </a:p>
        </p:txBody>
      </p:sp>
      <p:sp>
        <p:nvSpPr>
          <p:cNvPr id="2" name="Title 1"/>
          <p:cNvSpPr>
            <a:spLocks noGrp="1"/>
          </p:cNvSpPr>
          <p:nvPr>
            <p:ph type="title"/>
          </p:nvPr>
        </p:nvSpPr>
        <p:spPr>
          <a:xfrm>
            <a:off x="547004" y="-1856"/>
            <a:ext cx="7945915" cy="904172"/>
          </a:xfrm>
        </p:spPr>
        <p:txBody>
          <a:bodyPr/>
          <a:lstStyle/>
          <a:p>
            <a:r>
              <a:rPr lang="en-US" dirty="0" smtClean="0"/>
              <a:t>Open Science</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25859" y="2387429"/>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614861" y="1034701"/>
            <a:ext cx="1796842" cy="1200328"/>
          </a:xfrm>
          <a:prstGeom prst="rect">
            <a:avLst/>
          </a:prstGeom>
        </p:spPr>
        <p:txBody>
          <a:bodyPr wrap="square">
            <a:spAutoFit/>
          </a:bodyPr>
          <a:lstStyle/>
          <a:p>
            <a:r>
              <a:rPr lang="en-US" sz="2400" dirty="0" smtClean="0"/>
              <a:t>Open engineered</a:t>
            </a:r>
          </a:p>
          <a:p>
            <a:r>
              <a:rPr lang="en-US" sz="2400" dirty="0" smtClean="0"/>
              <a:t>repository</a:t>
            </a:r>
            <a:endParaRPr lang="en-US" sz="2400" dirty="0"/>
          </a:p>
        </p:txBody>
      </p:sp>
      <p:sp>
        <p:nvSpPr>
          <p:cNvPr id="35" name="Rectangle 34"/>
          <p:cNvSpPr/>
          <p:nvPr/>
        </p:nvSpPr>
        <p:spPr>
          <a:xfrm>
            <a:off x="3129271" y="4542616"/>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257260" y="1835925"/>
            <a:ext cx="2193789"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INSTRUMENT</a:t>
            </a:r>
            <a:endParaRPr lang="en-US" sz="1600"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313655"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1" name="Rectangle 40"/>
          <p:cNvSpPr/>
          <p:nvPr/>
        </p:nvSpPr>
        <p:spPr>
          <a:xfrm>
            <a:off x="3633780" y="2455598"/>
            <a:ext cx="787896" cy="369332"/>
          </a:xfrm>
          <a:prstGeom prst="rect">
            <a:avLst/>
          </a:prstGeom>
        </p:spPr>
        <p:txBody>
          <a:bodyPr wrap="none">
            <a:spAutoFit/>
          </a:bodyPr>
          <a:lstStyle/>
          <a:p>
            <a:r>
              <a:rPr lang="en-US" dirty="0" smtClean="0"/>
              <a:t>merge</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424716" y="3744236"/>
            <a:ext cx="1509071"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MODEL</a:t>
            </a:r>
            <a:endParaRPr lang="en-US" sz="1600" dirty="0"/>
          </a:p>
        </p:txBody>
      </p:sp>
      <p:cxnSp>
        <p:nvCxnSpPr>
          <p:cNvPr id="44" name="Curved Connector 43"/>
          <p:cNvCxnSpPr/>
          <p:nvPr/>
        </p:nvCxnSpPr>
        <p:spPr>
          <a:xfrm rot="5400000">
            <a:off x="2554692" y="2777204"/>
            <a:ext cx="1486531" cy="67164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3312110" y="1683473"/>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sp>
        <p:nvSpPr>
          <p:cNvPr id="29" name="Cloud 28"/>
          <p:cNvSpPr/>
          <p:nvPr/>
        </p:nvSpPr>
        <p:spPr>
          <a:xfrm>
            <a:off x="1257260" y="259578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cxnSp>
        <p:nvCxnSpPr>
          <p:cNvPr id="30" name="Curved Connector 29"/>
          <p:cNvCxnSpPr/>
          <p:nvPr/>
        </p:nvCxnSpPr>
        <p:spPr>
          <a:xfrm>
            <a:off x="2245107" y="2938934"/>
            <a:ext cx="2167920" cy="1347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367347" y="2510955"/>
            <a:ext cx="1210225" cy="369332"/>
          </a:xfrm>
          <a:prstGeom prst="rect">
            <a:avLst/>
          </a:prstGeom>
        </p:spPr>
        <p:txBody>
          <a:bodyPr wrap="none">
            <a:spAutoFit/>
          </a:bodyPr>
          <a:lstStyle/>
          <a:p>
            <a:r>
              <a:rPr lang="en-US" dirty="0" smtClean="0"/>
              <a:t>knowledge</a:t>
            </a:r>
            <a:endParaRPr lang="en-US" dirty="0"/>
          </a:p>
        </p:txBody>
      </p:sp>
      <p:sp>
        <p:nvSpPr>
          <p:cNvPr id="34" name="Rectangle 33"/>
          <p:cNvSpPr/>
          <p:nvPr/>
        </p:nvSpPr>
        <p:spPr>
          <a:xfrm>
            <a:off x="1856533" y="3287037"/>
            <a:ext cx="1003287" cy="369332"/>
          </a:xfrm>
          <a:prstGeom prst="rect">
            <a:avLst/>
          </a:prstGeom>
        </p:spPr>
        <p:txBody>
          <a:bodyPr wrap="none">
            <a:spAutoFit/>
          </a:bodyPr>
          <a:lstStyle/>
          <a:p>
            <a:r>
              <a:rPr lang="en-US" dirty="0" smtClean="0"/>
              <a:t>calibrate</a:t>
            </a:r>
            <a:endParaRPr lang="en-US" dirty="0"/>
          </a:p>
        </p:txBody>
      </p:sp>
      <p:cxnSp>
        <p:nvCxnSpPr>
          <p:cNvPr id="37" name="Curved Connector 36"/>
          <p:cNvCxnSpPr/>
          <p:nvPr/>
        </p:nvCxnSpPr>
        <p:spPr>
          <a:xfrm rot="10800000">
            <a:off x="2245108" y="3073718"/>
            <a:ext cx="3268839" cy="67051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285744" y="2200403"/>
            <a:ext cx="218096"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p:nvPr/>
        </p:nvCxnSpPr>
        <p:spPr>
          <a:xfrm flipH="1">
            <a:off x="6232876" y="2938934"/>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98105" y="2938934"/>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285744" y="2405646"/>
            <a:ext cx="218096"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flipV="1">
            <a:off x="6059816" y="2595888"/>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489459" y="2595888"/>
            <a:ext cx="258136"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5022911" y="4391356"/>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a:off x="5022911" y="5129887"/>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188140" y="5129887"/>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5022911" y="4596599"/>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flipV="1">
            <a:off x="4849851" y="4786842"/>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16920" y="4786841"/>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69982" y="5506975"/>
            <a:ext cx="8484183" cy="1384995"/>
          </a:xfrm>
          <a:prstGeom prst="rect">
            <a:avLst/>
          </a:prstGeom>
          <a:noFill/>
        </p:spPr>
        <p:txBody>
          <a:bodyPr wrap="square" rtlCol="0">
            <a:spAutoFit/>
          </a:bodyPr>
          <a:lstStyle/>
          <a:p>
            <a:r>
              <a:rPr lang="en-US" sz="2800" dirty="0" smtClean="0"/>
              <a:t>Problems are solved communally; </a:t>
            </a:r>
          </a:p>
          <a:p>
            <a:r>
              <a:rPr lang="en-US" sz="2800" dirty="0" smtClean="0"/>
              <a:t>Nothing is needlessly duplicated; “publication“ is continuous ; data are SEMANTIC</a:t>
            </a:r>
            <a:endParaRPr lang="en-US" sz="2800" dirty="0"/>
          </a:p>
        </p:txBody>
      </p:sp>
      <p:sp>
        <p:nvSpPr>
          <p:cNvPr id="64" name="Rectangle 63"/>
          <p:cNvSpPr/>
          <p:nvPr/>
        </p:nvSpPr>
        <p:spPr>
          <a:xfrm>
            <a:off x="7084761" y="3744237"/>
            <a:ext cx="1796842" cy="1569660"/>
          </a:xfrm>
          <a:prstGeom prst="rect">
            <a:avLst/>
          </a:prstGeom>
        </p:spPr>
        <p:txBody>
          <a:bodyPr wrap="square">
            <a:spAutoFit/>
          </a:bodyPr>
          <a:lstStyle/>
          <a:p>
            <a:r>
              <a:rPr lang="en-US" sz="2400" dirty="0" smtClean="0"/>
              <a:t>Machines and humans</a:t>
            </a:r>
          </a:p>
          <a:p>
            <a:r>
              <a:rPr lang="en-US" sz="2400" dirty="0" smtClean="0"/>
              <a:t>Working together</a:t>
            </a:r>
          </a:p>
        </p:txBody>
      </p:sp>
    </p:spTree>
    <p:extLst>
      <p:ext uri="{BB962C8B-B14F-4D97-AF65-F5344CB8AC3E}">
        <p14:creationId xmlns:p14="http://schemas.microsoft.com/office/powerpoint/2010/main" val="42269783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 Todd, University of Sydney</a:t>
            </a:r>
            <a:endParaRPr lang="en-US" dirty="0"/>
          </a:p>
        </p:txBody>
      </p:sp>
      <p:sp>
        <p:nvSpPr>
          <p:cNvPr id="3" name="Content Placeholder 2"/>
          <p:cNvSpPr>
            <a:spLocks noGrp="1"/>
          </p:cNvSpPr>
          <p:nvPr>
            <p:ph idx="1"/>
          </p:nvPr>
        </p:nvSpPr>
        <p:spPr/>
        <p:txBody>
          <a:bodyPr>
            <a:normAutofit fontScale="77500" lnSpcReduction="20000"/>
          </a:bodyPr>
          <a:lstStyle/>
          <a:p>
            <a:r>
              <a:rPr lang="en-US" dirty="0"/>
              <a:t>JC was a pioneer in open science, and uncompromising about its importance. We had so many productive interactions over the years, starting from the end of January 2006, when we started our open chemistry project on The Synaptic Leap (JC was the first to comment!) and JC posted his very first experiment online at </a:t>
            </a:r>
            <a:r>
              <a:rPr lang="en-US" dirty="0" err="1"/>
              <a:t>Usefulchem</a:t>
            </a:r>
            <a:r>
              <a:rPr lang="en-US" dirty="0"/>
              <a:t>. I remember starting to think about how to do completely open projects, looking around the web in 2005 to see if anything open was going on in chemistry, and coming across</a:t>
            </a:r>
            <a:r>
              <a:rPr lang="en-US" b="1" dirty="0"/>
              <a:t> JC's lone voice, and I thought "Wow, who is </a:t>
            </a:r>
            <a:r>
              <a:rPr lang="en-US" b="1" i="1" dirty="0"/>
              <a:t>this</a:t>
            </a:r>
            <a:r>
              <a:rPr lang="en-US" b="1" dirty="0"/>
              <a:t> guy?" </a:t>
            </a:r>
            <a:r>
              <a:rPr lang="en-US" dirty="0"/>
              <a:t>He had dedication and integrity - we'll all miss him</a:t>
            </a:r>
            <a:r>
              <a:rPr lang="en-US" dirty="0" smtClean="0"/>
              <a:t>.</a:t>
            </a:r>
          </a:p>
          <a:p>
            <a:endParaRPr lang="en-US" dirty="0"/>
          </a:p>
          <a:p>
            <a:pPr marL="0" indent="0">
              <a:buNone/>
            </a:pPr>
            <a:r>
              <a:rPr lang="en-US" i="1" dirty="0" smtClean="0"/>
              <a:t>2014-05-15 (Mail to PM-R)</a:t>
            </a:r>
            <a:endParaRPr lang="en-US" i="1" dirty="0"/>
          </a:p>
          <a:p>
            <a:endParaRPr lang="en-US" dirty="0"/>
          </a:p>
        </p:txBody>
      </p:sp>
    </p:spTree>
    <p:extLst>
      <p:ext uri="{BB962C8B-B14F-4D97-AF65-F5344CB8AC3E}">
        <p14:creationId xmlns:p14="http://schemas.microsoft.com/office/powerpoint/2010/main" val="11992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57200" y="1600200"/>
            <a:ext cx="8420594" cy="4525963"/>
          </a:xfrm>
        </p:spPr>
        <p:txBody>
          <a:bodyPr>
            <a:normAutofit fontScale="92500"/>
          </a:bodyPr>
          <a:lstStyle/>
          <a:p>
            <a:r>
              <a:rPr lang="en-US" dirty="0" smtClean="0"/>
              <a:t>Most scientific data is lost; costs many billions…</a:t>
            </a:r>
          </a:p>
          <a:p>
            <a:r>
              <a:rPr lang="en-US" dirty="0" smtClean="0"/>
              <a:t>… AND LIVES. </a:t>
            </a:r>
            <a:r>
              <a:rPr lang="en-US" dirty="0" smtClean="0"/>
              <a:t>Closed Data Means People Die</a:t>
            </a:r>
            <a:endParaRPr lang="en-US" dirty="0" smtClean="0"/>
          </a:p>
          <a:p>
            <a:r>
              <a:rPr lang="en-US" dirty="0" smtClean="0"/>
              <a:t>Human problem; lack of vision + active opposition.</a:t>
            </a:r>
            <a:r>
              <a:rPr lang="en-US" dirty="0" smtClean="0"/>
              <a:t> </a:t>
            </a:r>
            <a:endParaRPr lang="en-US" dirty="0" smtClean="0"/>
          </a:p>
          <a:p>
            <a:r>
              <a:rPr lang="en-US" dirty="0" smtClean="0"/>
              <a:t>Fully </a:t>
            </a:r>
            <a:r>
              <a:rPr lang="en-US" b="1" dirty="0" smtClean="0"/>
              <a:t>open data </a:t>
            </a:r>
            <a:r>
              <a:rPr lang="en-US" dirty="0" smtClean="0"/>
              <a:t>can change this</a:t>
            </a:r>
          </a:p>
          <a:p>
            <a:r>
              <a:rPr lang="en-US" dirty="0" smtClean="0"/>
              <a:t>Appreciation of Jean-Claude Bradley’s work</a:t>
            </a:r>
          </a:p>
          <a:p>
            <a:r>
              <a:rPr lang="en-US" dirty="0" smtClean="0"/>
              <a:t>Panton Fellows (Ross </a:t>
            </a:r>
            <a:r>
              <a:rPr lang="en-US" dirty="0" err="1" smtClean="0"/>
              <a:t>Mounce</a:t>
            </a:r>
            <a:r>
              <a:rPr lang="en-US" dirty="0" smtClean="0"/>
              <a:t>, Sophie Kershaw) </a:t>
            </a:r>
          </a:p>
          <a:p>
            <a:r>
              <a:rPr lang="en-US" dirty="0" smtClean="0"/>
              <a:t>Content Mining as partial solution (Hargreaves UK)</a:t>
            </a:r>
          </a:p>
          <a:p>
            <a:r>
              <a:rPr lang="en-US" dirty="0" smtClean="0"/>
              <a:t>WHAT YOU MUST DO</a:t>
            </a:r>
          </a:p>
          <a:p>
            <a:endParaRPr lang="en-US" dirty="0" smtClean="0"/>
          </a:p>
        </p:txBody>
      </p:sp>
    </p:spTree>
    <p:extLst>
      <p:ext uri="{BB962C8B-B14F-4D97-AF65-F5344CB8AC3E}">
        <p14:creationId xmlns:p14="http://schemas.microsoft.com/office/powerpoint/2010/main" val="34743836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6612" y="235691"/>
            <a:ext cx="7638630" cy="584776"/>
          </a:xfrm>
          <a:prstGeom prst="rect">
            <a:avLst/>
          </a:prstGeom>
          <a:noFill/>
        </p:spPr>
        <p:txBody>
          <a:bodyPr wrap="none" rtlCol="0">
            <a:spAutoFit/>
          </a:bodyPr>
          <a:lstStyle/>
          <a:p>
            <a:r>
              <a:rPr lang="en-US" sz="3200" dirty="0" smtClean="0"/>
              <a:t>Mat Todd, University of Sydney: </a:t>
            </a:r>
            <a:r>
              <a:rPr lang="en-US" sz="3200" i="1" dirty="0" smtClean="0"/>
              <a:t>Antimalarial</a:t>
            </a:r>
            <a:r>
              <a:rPr lang="en-US" sz="3200" dirty="0" smtClean="0"/>
              <a:t> </a:t>
            </a:r>
            <a:endParaRPr lang="en-US" sz="3200" dirty="0"/>
          </a:p>
        </p:txBody>
      </p:sp>
      <p:pic>
        <p:nvPicPr>
          <p:cNvPr id="4" name="Picture 3"/>
          <p:cNvPicPr>
            <a:picLocks noChangeAspect="1"/>
          </p:cNvPicPr>
          <p:nvPr/>
        </p:nvPicPr>
        <p:blipFill>
          <a:blip r:embed="rId2"/>
          <a:stretch>
            <a:fillRect/>
          </a:stretch>
        </p:blipFill>
        <p:spPr>
          <a:xfrm>
            <a:off x="815578" y="829103"/>
            <a:ext cx="6662721" cy="6037533"/>
          </a:xfrm>
          <a:prstGeom prst="rect">
            <a:avLst/>
          </a:prstGeom>
        </p:spPr>
      </p:pic>
    </p:spTree>
    <p:extLst>
      <p:ext uri="{BB962C8B-B14F-4D97-AF65-F5344CB8AC3E}">
        <p14:creationId xmlns:p14="http://schemas.microsoft.com/office/powerpoint/2010/main" val="408067964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
            <a:ext cx="9144000" cy="6626623"/>
          </a:xfrm>
          <a:prstGeom prst="rect">
            <a:avLst/>
          </a:prstGeom>
        </p:spPr>
      </p:pic>
    </p:spTree>
    <p:extLst>
      <p:ext uri="{BB962C8B-B14F-4D97-AF65-F5344CB8AC3E}">
        <p14:creationId xmlns:p14="http://schemas.microsoft.com/office/powerpoint/2010/main" val="14104235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economic value of data</a:t>
            </a:r>
            <a:endParaRPr lang="en-US" dirty="0"/>
          </a:p>
        </p:txBody>
      </p:sp>
      <p:sp>
        <p:nvSpPr>
          <p:cNvPr id="3" name="Content Placeholder 2"/>
          <p:cNvSpPr>
            <a:spLocks noGrp="1"/>
          </p:cNvSpPr>
          <p:nvPr>
            <p:ph idx="1"/>
          </p:nvPr>
        </p:nvSpPr>
        <p:spPr/>
        <p:txBody>
          <a:bodyPr>
            <a:normAutofit/>
          </a:bodyPr>
          <a:lstStyle/>
          <a:p>
            <a:r>
              <a:rPr lang="en-US" dirty="0" smtClean="0"/>
              <a:t>I believe that we spend globally </a:t>
            </a:r>
            <a:r>
              <a:rPr lang="en-US" dirty="0" err="1" smtClean="0"/>
              <a:t>ca</a:t>
            </a:r>
            <a:r>
              <a:rPr lang="en-US" dirty="0" smtClean="0"/>
              <a:t> 400 billion USD / </a:t>
            </a:r>
            <a:r>
              <a:rPr lang="en-US" dirty="0" err="1" smtClean="0"/>
              <a:t>yr</a:t>
            </a:r>
            <a:r>
              <a:rPr lang="en-US" dirty="0" smtClean="0"/>
              <a:t> on public research. </a:t>
            </a:r>
          </a:p>
          <a:p>
            <a:r>
              <a:rPr lang="en-US" dirty="0" smtClean="0"/>
              <a:t>The outputs include: </a:t>
            </a:r>
          </a:p>
          <a:p>
            <a:pPr lvl="1"/>
            <a:r>
              <a:rPr lang="en-US" dirty="0" smtClean="0"/>
              <a:t>Knowledge / papers / patents</a:t>
            </a:r>
          </a:p>
          <a:p>
            <a:pPr lvl="1"/>
            <a:r>
              <a:rPr lang="en-US" dirty="0" smtClean="0"/>
              <a:t>Organizations</a:t>
            </a:r>
          </a:p>
          <a:p>
            <a:pPr lvl="1"/>
            <a:r>
              <a:rPr lang="en-US" dirty="0" smtClean="0"/>
              <a:t>People</a:t>
            </a:r>
          </a:p>
          <a:p>
            <a:pPr lvl="1"/>
            <a:r>
              <a:rPr lang="en-US" dirty="0" smtClean="0"/>
              <a:t>materials</a:t>
            </a:r>
          </a:p>
          <a:p>
            <a:pPr lvl="1"/>
            <a:r>
              <a:rPr lang="en-US" b="1" dirty="0" smtClean="0"/>
              <a:t>Data – many billions/year and much is lost</a:t>
            </a:r>
            <a:endParaRPr lang="en-US" b="1" dirty="0"/>
          </a:p>
        </p:txBody>
      </p:sp>
    </p:spTree>
    <p:extLst>
      <p:ext uri="{BB962C8B-B14F-4D97-AF65-F5344CB8AC3E}">
        <p14:creationId xmlns:p14="http://schemas.microsoft.com/office/powerpoint/2010/main" val="63760689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51100"/>
            <a:ext cx="9144000" cy="4002593"/>
          </a:xfrm>
          <a:prstGeom prst="rect">
            <a:avLst/>
          </a:prstGeom>
        </p:spPr>
      </p:pic>
      <p:sp>
        <p:nvSpPr>
          <p:cNvPr id="3" name="Rectangle 2"/>
          <p:cNvSpPr/>
          <p:nvPr/>
        </p:nvSpPr>
        <p:spPr>
          <a:xfrm>
            <a:off x="0" y="2451100"/>
            <a:ext cx="6286500" cy="14097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164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73200"/>
            <a:ext cx="9144000" cy="3905987"/>
          </a:xfrm>
          <a:prstGeom prst="rect">
            <a:avLst/>
          </a:prstGeom>
        </p:spPr>
      </p:pic>
    </p:spTree>
    <p:extLst>
      <p:ext uri="{BB962C8B-B14F-4D97-AF65-F5344CB8AC3E}">
        <p14:creationId xmlns:p14="http://schemas.microsoft.com/office/powerpoint/2010/main" val="11295420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461" y="393828"/>
            <a:ext cx="9144000" cy="6085114"/>
          </a:xfrm>
          <a:prstGeom prst="rect">
            <a:avLst/>
          </a:prstGeom>
        </p:spPr>
      </p:pic>
      <p:sp>
        <p:nvSpPr>
          <p:cNvPr id="3" name="Rectangle 2"/>
          <p:cNvSpPr/>
          <p:nvPr/>
        </p:nvSpPr>
        <p:spPr>
          <a:xfrm>
            <a:off x="436192" y="2899056"/>
            <a:ext cx="7735997" cy="6285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3"/>
          <p:cNvSpPr/>
          <p:nvPr/>
        </p:nvSpPr>
        <p:spPr>
          <a:xfrm>
            <a:off x="436192" y="1383857"/>
            <a:ext cx="8544236" cy="6285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29234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6119" y="4463917"/>
            <a:ext cx="4572000" cy="646331"/>
          </a:xfrm>
          <a:prstGeom prst="rect">
            <a:avLst/>
          </a:prstGeom>
        </p:spPr>
        <p:txBody>
          <a:bodyPr>
            <a:spAutoFit/>
          </a:bodyPr>
          <a:lstStyle/>
          <a:p>
            <a:r>
              <a:rPr lang="en-US" dirty="0" smtClean="0">
                <a:hlinkClick r:id="rId2"/>
              </a:rPr>
              <a:t>http://michaelnielsen.org/blog/reinventing-discovery/</a:t>
            </a:r>
            <a:r>
              <a:rPr lang="en-US" dirty="0" smtClean="0"/>
              <a:t> </a:t>
            </a:r>
            <a:endParaRPr lang="en-US" dirty="0"/>
          </a:p>
        </p:txBody>
      </p:sp>
      <p:pic>
        <p:nvPicPr>
          <p:cNvPr id="3" name="Picture 2"/>
          <p:cNvPicPr>
            <a:picLocks noChangeAspect="1"/>
          </p:cNvPicPr>
          <p:nvPr/>
        </p:nvPicPr>
        <p:blipFill>
          <a:blip r:embed="rId3"/>
          <a:stretch>
            <a:fillRect/>
          </a:stretch>
        </p:blipFill>
        <p:spPr>
          <a:xfrm>
            <a:off x="224090" y="0"/>
            <a:ext cx="4541722" cy="6858000"/>
          </a:xfrm>
          <a:prstGeom prst="rect">
            <a:avLst/>
          </a:prstGeom>
        </p:spPr>
      </p:pic>
      <p:pic>
        <p:nvPicPr>
          <p:cNvPr id="4" name="Picture 3"/>
          <p:cNvPicPr>
            <a:picLocks noChangeAspect="1"/>
          </p:cNvPicPr>
          <p:nvPr/>
        </p:nvPicPr>
        <p:blipFill>
          <a:blip r:embed="rId4"/>
          <a:stretch>
            <a:fillRect/>
          </a:stretch>
        </p:blipFill>
        <p:spPr>
          <a:xfrm>
            <a:off x="6377504" y="581455"/>
            <a:ext cx="1016000" cy="1143000"/>
          </a:xfrm>
          <a:prstGeom prst="rect">
            <a:avLst/>
          </a:prstGeom>
        </p:spPr>
      </p:pic>
    </p:spTree>
    <p:extLst>
      <p:ext uri="{BB962C8B-B14F-4D97-AF65-F5344CB8AC3E}">
        <p14:creationId xmlns:p14="http://schemas.microsoft.com/office/powerpoint/2010/main" val="39588124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8989" y="0"/>
            <a:ext cx="8541830" cy="1200328"/>
          </a:xfrm>
          <a:prstGeom prst="rect">
            <a:avLst/>
          </a:prstGeom>
        </p:spPr>
        <p:txBody>
          <a:bodyPr wrap="square">
            <a:spAutoFit/>
          </a:bodyPr>
          <a:lstStyle/>
          <a:p>
            <a:pPr algn="ctr"/>
            <a:r>
              <a:rPr lang="en-US" sz="2000" dirty="0" smtClean="0">
                <a:hlinkClick r:id="rId2"/>
              </a:rPr>
              <a:t>https://en.wikipedia.org/wiki/</a:t>
            </a:r>
            <a:r>
              <a:rPr lang="en-US" sz="2400" b="1" dirty="0" smtClean="0">
                <a:hlinkClick r:id="rId2"/>
              </a:rPr>
              <a:t>Reinventing_Discovery</a:t>
            </a:r>
            <a:r>
              <a:rPr lang="en-US" sz="2400" b="1" dirty="0" smtClean="0"/>
              <a:t> </a:t>
            </a:r>
          </a:p>
          <a:p>
            <a:pPr algn="ctr"/>
            <a:r>
              <a:rPr lang="en-US" sz="2400" b="1" dirty="0" smtClean="0"/>
              <a:t>Michael </a:t>
            </a:r>
            <a:r>
              <a:rPr lang="en-US" sz="2400" b="1" dirty="0" err="1" smtClean="0"/>
              <a:t>Neilsen</a:t>
            </a:r>
            <a:endParaRPr lang="en-US" sz="2400" b="1" dirty="0" smtClean="0"/>
          </a:p>
          <a:p>
            <a:pPr algn="ctr"/>
            <a:r>
              <a:rPr lang="en-US" sz="2400" dirty="0" smtClean="0"/>
              <a:t> </a:t>
            </a:r>
            <a:endParaRPr lang="en-US" sz="2400" dirty="0"/>
          </a:p>
        </p:txBody>
      </p:sp>
      <p:sp>
        <p:nvSpPr>
          <p:cNvPr id="3" name="Rectangle 2"/>
          <p:cNvSpPr/>
          <p:nvPr/>
        </p:nvSpPr>
        <p:spPr>
          <a:xfrm>
            <a:off x="56929" y="948689"/>
            <a:ext cx="9087071" cy="5909311"/>
          </a:xfrm>
          <a:prstGeom prst="rect">
            <a:avLst/>
          </a:prstGeom>
        </p:spPr>
        <p:txBody>
          <a:bodyPr wrap="square">
            <a:spAutoFit/>
          </a:bodyPr>
          <a:lstStyle/>
          <a:p>
            <a:r>
              <a:rPr lang="en-US" dirty="0" smtClean="0">
                <a:hlinkClick r:id="rId3"/>
              </a:rPr>
              <a:t>Kasparov </a:t>
            </a:r>
            <a:r>
              <a:rPr lang="en-US" dirty="0">
                <a:hlinkClick r:id="rId3"/>
              </a:rPr>
              <a:t>versus the World, </a:t>
            </a:r>
            <a:r>
              <a:rPr lang="en-US" i="1" dirty="0">
                <a:hlinkClick r:id="rId4"/>
              </a:rPr>
              <a:t>The Wisdom of Crowds, various online collaborative projects </a:t>
            </a:r>
          </a:p>
          <a:p>
            <a:r>
              <a:rPr lang="en-US" dirty="0" smtClean="0">
                <a:hlinkClick r:id="rId5"/>
              </a:rPr>
              <a:t>InnoCentive</a:t>
            </a:r>
            <a:r>
              <a:rPr lang="en-US" dirty="0">
                <a:hlinkClick r:id="rId5"/>
              </a:rPr>
              <a:t>, </a:t>
            </a:r>
            <a:r>
              <a:rPr lang="en-US" dirty="0">
                <a:hlinkClick r:id="rId6"/>
              </a:rPr>
              <a:t>collective intelligence, </a:t>
            </a:r>
            <a:r>
              <a:rPr lang="en-US" dirty="0">
                <a:hlinkClick r:id="rId7"/>
              </a:rPr>
              <a:t>Paul Seabright's economic theory, </a:t>
            </a:r>
            <a:r>
              <a:rPr lang="en-US" dirty="0">
                <a:hlinkClick r:id="rId8"/>
              </a:rPr>
              <a:t>online chat </a:t>
            </a:r>
          </a:p>
          <a:p>
            <a:r>
              <a:rPr lang="en-US" dirty="0" smtClean="0">
                <a:hlinkClick r:id="rId9"/>
              </a:rPr>
              <a:t>History </a:t>
            </a:r>
            <a:r>
              <a:rPr lang="en-US" dirty="0">
                <a:hlinkClick r:id="rId9"/>
              </a:rPr>
              <a:t>of Linux, </a:t>
            </a:r>
            <a:r>
              <a:rPr lang="en-US" dirty="0">
                <a:hlinkClick r:id="rId10"/>
              </a:rPr>
              <a:t>Open Architecture Network, </a:t>
            </a:r>
            <a:r>
              <a:rPr lang="en-US" dirty="0">
                <a:hlinkClick r:id="rId11"/>
              </a:rPr>
              <a:t>Wikipedia, </a:t>
            </a:r>
            <a:r>
              <a:rPr lang="en-US" dirty="0">
                <a:hlinkClick r:id="rId12"/>
              </a:rPr>
              <a:t>MathWorks' computer programming contest </a:t>
            </a:r>
          </a:p>
          <a:p>
            <a:r>
              <a:rPr lang="en-US" dirty="0" smtClean="0">
                <a:hlinkClick r:id="rId13"/>
              </a:rPr>
              <a:t>communication </a:t>
            </a:r>
            <a:r>
              <a:rPr lang="en-US" dirty="0">
                <a:hlinkClick r:id="rId13"/>
              </a:rPr>
              <a:t>in small groups, particularly as studied by Stasser and Titus; </a:t>
            </a:r>
            <a:r>
              <a:rPr lang="en-US" dirty="0">
                <a:hlinkClick r:id="rId14"/>
              </a:rPr>
              <a:t>praxis of science; a discussion of communication among scientists </a:t>
            </a:r>
          </a:p>
          <a:p>
            <a:r>
              <a:rPr lang="en-US" dirty="0" smtClean="0">
                <a:hlinkClick r:id="rId15"/>
              </a:rPr>
              <a:t>Don </a:t>
            </a:r>
            <a:r>
              <a:rPr lang="en-US" dirty="0">
                <a:hlinkClick r:id="rId15"/>
              </a:rPr>
              <a:t>R. Swanson and </a:t>
            </a:r>
            <a:r>
              <a:rPr lang="en-US" dirty="0">
                <a:hlinkClick r:id="rId16"/>
              </a:rPr>
              <a:t>Literature-based discovery, predicting </a:t>
            </a:r>
            <a:r>
              <a:rPr lang="en-US" dirty="0">
                <a:hlinkClick r:id="rId17"/>
              </a:rPr>
              <a:t>influenza with Google searches, </a:t>
            </a:r>
            <a:r>
              <a:rPr lang="en-US" dirty="0">
                <a:hlinkClick r:id="rId18"/>
              </a:rPr>
              <a:t>Sloan Digital Sky Survey, </a:t>
            </a:r>
            <a:r>
              <a:rPr lang="en-US" dirty="0">
                <a:hlinkClick r:id="rId19"/>
              </a:rPr>
              <a:t>Allen Institute for Brain Science, </a:t>
            </a:r>
            <a:r>
              <a:rPr lang="en-US" dirty="0">
                <a:hlinkClick r:id="rId20"/>
              </a:rPr>
              <a:t>Ocean Observatories Initiative, </a:t>
            </a:r>
            <a:r>
              <a:rPr lang="en-US" dirty="0">
                <a:hlinkClick r:id="rId21"/>
              </a:rPr>
              <a:t>Human Genome Project, </a:t>
            </a:r>
            <a:r>
              <a:rPr lang="en-US" dirty="0">
                <a:hlinkClick r:id="rId22"/>
              </a:rPr>
              <a:t>Google Translate </a:t>
            </a:r>
          </a:p>
          <a:p>
            <a:r>
              <a:rPr lang="en-US" dirty="0"/>
              <a:t>Democratizing Science </a:t>
            </a:r>
            <a:r>
              <a:rPr lang="en-US" dirty="0">
                <a:hlinkClick r:id="rId23"/>
              </a:rPr>
              <a:t>Galaxy Zoo, </a:t>
            </a:r>
            <a:r>
              <a:rPr lang="en-US" dirty="0">
                <a:hlinkClick r:id="rId24"/>
              </a:rPr>
              <a:t>Foldit, </a:t>
            </a:r>
            <a:r>
              <a:rPr lang="en-US" dirty="0">
                <a:hlinkClick r:id="rId25"/>
              </a:rPr>
              <a:t>citizen science, </a:t>
            </a:r>
            <a:r>
              <a:rPr lang="en-US" dirty="0">
                <a:hlinkClick r:id="rId26"/>
              </a:rPr>
              <a:t>eBird, </a:t>
            </a:r>
            <a:r>
              <a:rPr lang="en-US" dirty="0">
                <a:hlinkClick r:id="rId27"/>
              </a:rPr>
              <a:t>open access, </a:t>
            </a:r>
            <a:r>
              <a:rPr lang="en-US" dirty="0">
                <a:hlinkClick r:id="rId28"/>
              </a:rPr>
              <a:t>arXiv, </a:t>
            </a:r>
            <a:r>
              <a:rPr lang="en-US" dirty="0">
                <a:hlinkClick r:id="rId29"/>
              </a:rPr>
              <a:t>PLoS </a:t>
            </a:r>
          </a:p>
          <a:p>
            <a:r>
              <a:rPr lang="en-US" dirty="0"/>
              <a:t>The Challenge of Doing Science in the Open </a:t>
            </a:r>
            <a:r>
              <a:rPr lang="en-US" dirty="0">
                <a:hlinkClick r:id="rId30"/>
              </a:rPr>
              <a:t>Complexity Zoo, </a:t>
            </a:r>
            <a:r>
              <a:rPr lang="en-US" dirty="0">
                <a:hlinkClick r:id="rId31"/>
              </a:rPr>
              <a:t>academic publishing </a:t>
            </a:r>
          </a:p>
          <a:p>
            <a:r>
              <a:rPr lang="en-US" dirty="0"/>
              <a:t>The Open Science Imperative </a:t>
            </a:r>
            <a:r>
              <a:rPr lang="en-US" dirty="0">
                <a:hlinkClick r:id="rId32"/>
              </a:rPr>
              <a:t>Open science, </a:t>
            </a:r>
            <a:r>
              <a:rPr lang="en-US" dirty="0">
                <a:hlinkClick r:id="rId33"/>
              </a:rPr>
              <a:t>academic journal publishing reform, </a:t>
            </a:r>
            <a:r>
              <a:rPr lang="en-US" dirty="0">
                <a:hlinkClick r:id="rId34"/>
              </a:rPr>
              <a:t>SPIRES </a:t>
            </a:r>
          </a:p>
          <a:p>
            <a:r>
              <a:rPr lang="en-US" dirty="0"/>
              <a:t>appendix - The problem solved by the </a:t>
            </a:r>
            <a:r>
              <a:rPr lang="en-US" dirty="0">
                <a:hlinkClick r:id="rId35"/>
              </a:rPr>
              <a:t>Polymath Project</a:t>
            </a:r>
            <a:endParaRPr lang="en-US" dirty="0"/>
          </a:p>
        </p:txBody>
      </p:sp>
    </p:spTree>
    <p:extLst>
      <p:ext uri="{BB962C8B-B14F-4D97-AF65-F5344CB8AC3E}">
        <p14:creationId xmlns:p14="http://schemas.microsoft.com/office/powerpoint/2010/main" val="229843211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9053015" cy="6858000"/>
          </a:xfrm>
          <a:prstGeom prst="rect">
            <a:avLst/>
          </a:prstGeom>
        </p:spPr>
      </p:pic>
    </p:spTree>
    <p:extLst>
      <p:ext uri="{BB962C8B-B14F-4D97-AF65-F5344CB8AC3E}">
        <p14:creationId xmlns:p14="http://schemas.microsoft.com/office/powerpoint/2010/main" val="14812112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071"/>
            <a:ext cx="8229600" cy="739108"/>
          </a:xfrm>
        </p:spPr>
        <p:txBody>
          <a:bodyPr>
            <a:normAutofit fontScale="90000"/>
          </a:bodyPr>
          <a:lstStyle/>
          <a:p>
            <a:r>
              <a:rPr lang="en-US" dirty="0" smtClean="0"/>
              <a:t>“Free” and “Open”</a:t>
            </a:r>
            <a:endParaRPr lang="en-US" dirty="0"/>
          </a:p>
        </p:txBody>
      </p:sp>
      <p:sp>
        <p:nvSpPr>
          <p:cNvPr id="3" name="Content Placeholder 2"/>
          <p:cNvSpPr>
            <a:spLocks noGrp="1"/>
          </p:cNvSpPr>
          <p:nvPr>
            <p:ph idx="1"/>
          </p:nvPr>
        </p:nvSpPr>
        <p:spPr>
          <a:xfrm>
            <a:off x="726613" y="1238051"/>
            <a:ext cx="8229600" cy="4525963"/>
          </a:xfrm>
        </p:spPr>
        <p:txBody>
          <a:bodyPr>
            <a:normAutofit fontScale="77500" lnSpcReduction="20000"/>
          </a:bodyPr>
          <a:lstStyle/>
          <a:p>
            <a:endParaRPr lang="en-US" dirty="0" smtClean="0"/>
          </a:p>
          <a:p>
            <a:r>
              <a:rPr lang="en-US" dirty="0" smtClean="0"/>
              <a:t>"Free software is a matter of liberty, not price. </a:t>
            </a:r>
            <a:r>
              <a:rPr lang="en-US" b="1" dirty="0" smtClean="0">
                <a:hlinkClick r:id="rId2"/>
              </a:rPr>
              <a:t>’free speech', not 'free beer'</a:t>
            </a:r>
            <a:r>
              <a:rPr lang="en-US" dirty="0" smtClean="0">
                <a:hlinkClick r:id="rId2"/>
              </a:rPr>
              <a:t>”. </a:t>
            </a:r>
            <a:r>
              <a:rPr lang="en-US" dirty="0" smtClean="0"/>
              <a:t>(RMS)</a:t>
            </a:r>
          </a:p>
          <a:p>
            <a:r>
              <a:rPr lang="en-US" dirty="0" smtClean="0"/>
              <a:t>“A piece of data or content is </a:t>
            </a:r>
            <a:r>
              <a:rPr lang="en-US" b="1" dirty="0" smtClean="0"/>
              <a:t>open</a:t>
            </a:r>
            <a:r>
              <a:rPr lang="en-US" dirty="0" smtClean="0"/>
              <a:t> if anyone is </a:t>
            </a:r>
            <a:r>
              <a:rPr lang="en-US" b="1" dirty="0" smtClean="0"/>
              <a:t>free to use, reuse, and redistribute </a:t>
            </a:r>
            <a:r>
              <a:rPr lang="en-US" dirty="0" smtClean="0"/>
              <a:t>it” (OKFN)</a:t>
            </a:r>
            <a:r>
              <a:rPr lang="en-US" i="1" dirty="0" smtClean="0">
                <a:hlinkClick r:id="rId3"/>
              </a:rPr>
              <a:t>http://opendefinition.org/</a:t>
            </a:r>
            <a:endParaRPr lang="en-US" i="1" dirty="0" smtClean="0"/>
          </a:p>
          <a:p>
            <a:endParaRPr lang="en-US" dirty="0" smtClean="0"/>
          </a:p>
          <a:p>
            <a:r>
              <a:rPr lang="en-US" dirty="0" smtClean="0"/>
              <a:t>“open” (access) has multiple incompatible “definitions”. Major split is “human eyeballs” </a:t>
            </a:r>
            <a:r>
              <a:rPr lang="en-US" dirty="0" err="1" smtClean="0"/>
              <a:t>vs</a:t>
            </a:r>
            <a:r>
              <a:rPr lang="en-US" dirty="0" smtClean="0"/>
              <a:t> copying and machine “reusability”</a:t>
            </a:r>
          </a:p>
          <a:p>
            <a:r>
              <a:rPr lang="en-US" dirty="0" smtClean="0"/>
              <a:t>“Open” is a marketing term for publishers, who frequently (often deliberately) do not grant full Openness.</a:t>
            </a:r>
          </a:p>
          <a:p>
            <a:pPr marL="0" indent="0">
              <a:buNone/>
            </a:pPr>
            <a:endParaRPr lang="en-US" dirty="0" smtClean="0"/>
          </a:p>
          <a:p>
            <a:endParaRPr lang="en-US" dirty="0"/>
          </a:p>
        </p:txBody>
      </p:sp>
    </p:spTree>
    <p:extLst>
      <p:ext uri="{BB962C8B-B14F-4D97-AF65-F5344CB8AC3E}">
        <p14:creationId xmlns:p14="http://schemas.microsoft.com/office/powerpoint/2010/main" val="4354319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472"/>
          </a:xfrm>
        </p:spPr>
        <p:txBody>
          <a:bodyPr>
            <a:normAutofit fontScale="90000"/>
          </a:bodyPr>
          <a:lstStyle/>
          <a:p>
            <a:r>
              <a:rPr lang="en-US" dirty="0" smtClean="0"/>
              <a:t>Elsevier wants to control Open Data</a:t>
            </a:r>
            <a:endParaRPr lang="en-US" dirty="0"/>
          </a:p>
        </p:txBody>
      </p:sp>
      <p:pic>
        <p:nvPicPr>
          <p:cNvPr id="4" name="Picture 3"/>
          <p:cNvPicPr>
            <a:picLocks noChangeAspect="1"/>
          </p:cNvPicPr>
          <p:nvPr/>
        </p:nvPicPr>
        <p:blipFill>
          <a:blip r:embed="rId2"/>
          <a:stretch>
            <a:fillRect/>
          </a:stretch>
        </p:blipFill>
        <p:spPr>
          <a:xfrm>
            <a:off x="0" y="1372898"/>
            <a:ext cx="9144000" cy="5589535"/>
          </a:xfrm>
          <a:prstGeom prst="rect">
            <a:avLst/>
          </a:prstGeom>
        </p:spPr>
      </p:pic>
      <p:sp>
        <p:nvSpPr>
          <p:cNvPr id="5" name="Rectangle 4"/>
          <p:cNvSpPr/>
          <p:nvPr/>
        </p:nvSpPr>
        <p:spPr>
          <a:xfrm>
            <a:off x="359216" y="5759630"/>
            <a:ext cx="8531407" cy="9144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375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921"/>
          </a:xfrm>
        </p:spPr>
        <p:txBody>
          <a:bodyPr>
            <a:normAutofit fontScale="90000"/>
          </a:bodyPr>
          <a:lstStyle/>
          <a:p>
            <a:pPr algn="l"/>
            <a:r>
              <a:rPr lang="en-US" dirty="0" smtClean="0"/>
              <a:t>4 Freedoms (Richard Stallman)</a:t>
            </a:r>
            <a:endParaRPr lang="en-US" dirty="0"/>
          </a:p>
        </p:txBody>
      </p:sp>
      <p:pic>
        <p:nvPicPr>
          <p:cNvPr id="4" name="Content Placeholder 3"/>
          <p:cNvPicPr>
            <a:picLocks noGrp="1" noChangeAspect="1"/>
          </p:cNvPicPr>
          <p:nvPr>
            <p:ph idx="1"/>
          </p:nvPr>
        </p:nvPicPr>
        <p:blipFill>
          <a:blip r:embed="rId2"/>
          <a:srcRect t="31668" b="31668"/>
          <a:stretch>
            <a:fillRect/>
          </a:stretch>
        </p:blipFill>
        <p:spPr>
          <a:xfrm>
            <a:off x="7241483" y="274638"/>
            <a:ext cx="1801930" cy="990992"/>
          </a:xfrm>
        </p:spPr>
      </p:pic>
      <p:sp>
        <p:nvSpPr>
          <p:cNvPr id="5" name="Rectangle 4"/>
          <p:cNvSpPr/>
          <p:nvPr/>
        </p:nvSpPr>
        <p:spPr>
          <a:xfrm>
            <a:off x="457200" y="1394070"/>
            <a:ext cx="8420594" cy="3046988"/>
          </a:xfrm>
          <a:prstGeom prst="rect">
            <a:avLst/>
          </a:prstGeom>
        </p:spPr>
        <p:txBody>
          <a:bodyPr wrap="square">
            <a:spAutoFit/>
          </a:bodyPr>
          <a:lstStyle/>
          <a:p>
            <a:pPr marL="285750" indent="-285750">
              <a:buFont typeface="Arial"/>
              <a:buChar char="•"/>
            </a:pPr>
            <a:r>
              <a:rPr lang="en-US" sz="2400" dirty="0"/>
              <a:t>Freedom 0: The freedom to </a:t>
            </a:r>
            <a:r>
              <a:rPr lang="en-US" sz="2400" b="1" dirty="0"/>
              <a:t>run the program for any </a:t>
            </a:r>
            <a:r>
              <a:rPr lang="en-US" sz="2400" b="1" dirty="0" smtClean="0"/>
              <a:t>purpose</a:t>
            </a:r>
            <a:r>
              <a:rPr lang="en-US" sz="2400" dirty="0" smtClean="0"/>
              <a:t>.</a:t>
            </a:r>
          </a:p>
          <a:p>
            <a:pPr marL="285750" indent="-285750">
              <a:buFont typeface="Arial"/>
              <a:buChar char="•"/>
            </a:pPr>
            <a:r>
              <a:rPr lang="en-US" sz="2400" dirty="0" smtClean="0"/>
              <a:t>Freedom </a:t>
            </a:r>
            <a:r>
              <a:rPr lang="en-US" sz="2400" dirty="0"/>
              <a:t>1: The freedom to study </a:t>
            </a:r>
            <a:r>
              <a:rPr lang="en-US" sz="2400" b="1" dirty="0"/>
              <a:t>how the program works, and change it</a:t>
            </a:r>
            <a:r>
              <a:rPr lang="en-US" sz="2400" dirty="0"/>
              <a:t> to make it do what you </a:t>
            </a:r>
            <a:r>
              <a:rPr lang="en-US" sz="2400" dirty="0" smtClean="0"/>
              <a:t>wish.</a:t>
            </a:r>
          </a:p>
          <a:p>
            <a:pPr marL="285750" indent="-285750">
              <a:buFont typeface="Arial"/>
              <a:buChar char="•"/>
            </a:pPr>
            <a:r>
              <a:rPr lang="en-US" sz="2400" dirty="0" smtClean="0"/>
              <a:t>Freedom </a:t>
            </a:r>
            <a:r>
              <a:rPr lang="en-US" sz="2400" dirty="0"/>
              <a:t>2: The freedom </a:t>
            </a:r>
            <a:r>
              <a:rPr lang="en-US" sz="2400" b="1" dirty="0"/>
              <a:t>to redistribute copies </a:t>
            </a:r>
            <a:r>
              <a:rPr lang="en-US" sz="2400" dirty="0"/>
              <a:t>so you can help your </a:t>
            </a:r>
            <a:r>
              <a:rPr lang="en-US" sz="2400" dirty="0" smtClean="0"/>
              <a:t>neighbor.</a:t>
            </a:r>
          </a:p>
          <a:p>
            <a:pPr marL="285750" indent="-285750">
              <a:buFont typeface="Arial"/>
              <a:buChar char="•"/>
            </a:pPr>
            <a:r>
              <a:rPr lang="en-US" sz="2400" dirty="0" smtClean="0"/>
              <a:t>Freedom </a:t>
            </a:r>
            <a:r>
              <a:rPr lang="en-US" sz="2400" dirty="0"/>
              <a:t>3: The freedom to </a:t>
            </a:r>
            <a:r>
              <a:rPr lang="en-US" sz="2400" b="1" dirty="0"/>
              <a:t>improve the program</a:t>
            </a:r>
            <a:r>
              <a:rPr lang="en-US" sz="2400" dirty="0"/>
              <a:t>, and release your improvements (and modified versions in general) to the public, so that the whole community benefits.</a:t>
            </a:r>
          </a:p>
        </p:txBody>
      </p:sp>
      <p:sp>
        <p:nvSpPr>
          <p:cNvPr id="6" name="Rectangle 5"/>
          <p:cNvSpPr/>
          <p:nvPr/>
        </p:nvSpPr>
        <p:spPr>
          <a:xfrm>
            <a:off x="676604" y="4826675"/>
            <a:ext cx="8201189" cy="1477328"/>
          </a:xfrm>
          <a:prstGeom prst="rect">
            <a:avLst/>
          </a:prstGeom>
        </p:spPr>
        <p:txBody>
          <a:bodyPr wrap="square">
            <a:spAutoFit/>
          </a:bodyPr>
          <a:lstStyle/>
          <a:p>
            <a:r>
              <a:rPr lang="en-US" dirty="0"/>
              <a:t>"I’ve spent a third of my life building software based on </a:t>
            </a:r>
            <a:r>
              <a:rPr lang="en-US" dirty="0" err="1" smtClean="0"/>
              <a:t>Stallman’s</a:t>
            </a:r>
            <a:r>
              <a:rPr lang="en-US" u="sng" dirty="0" err="1" smtClean="0">
                <a:hlinkClick r:id="rId3"/>
              </a:rPr>
              <a:t>four</a:t>
            </a:r>
            <a:r>
              <a:rPr lang="en-US" u="sng" dirty="0" smtClean="0">
                <a:hlinkClick r:id="rId3"/>
              </a:rPr>
              <a:t> </a:t>
            </a:r>
            <a:r>
              <a:rPr lang="en-US" u="sng" dirty="0">
                <a:hlinkClick r:id="rId3"/>
              </a:rPr>
              <a:t>freedoms, and I’ve been astonished by the results. WordPress wouldn’t be here if it weren’t for those freedoms, and it couldn’t have evolved the way it has</a:t>
            </a:r>
            <a:r>
              <a:rPr lang="en-US" u="sng" dirty="0" smtClean="0">
                <a:hlinkClick r:id="rId3"/>
              </a:rPr>
              <a:t>.”</a:t>
            </a:r>
          </a:p>
          <a:p>
            <a:endParaRPr lang="en-US" u="sng" dirty="0">
              <a:hlinkClick r:id="rId3"/>
            </a:endParaRPr>
          </a:p>
          <a:p>
            <a:r>
              <a:rPr lang="en-US" dirty="0"/>
              <a:t>- </a:t>
            </a:r>
            <a:r>
              <a:rPr lang="en-US" i="1" u="sng" dirty="0">
                <a:hlinkClick r:id="rId4"/>
              </a:rPr>
              <a:t>Matt Mullenweg, co-creator of WordPress</a:t>
            </a:r>
            <a:endParaRPr lang="en-US" i="1" dirty="0"/>
          </a:p>
        </p:txBody>
      </p:sp>
    </p:spTree>
    <p:extLst>
      <p:ext uri="{BB962C8B-B14F-4D97-AF65-F5344CB8AC3E}">
        <p14:creationId xmlns:p14="http://schemas.microsoft.com/office/powerpoint/2010/main" val="636951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Critical Historical Open Events</a:t>
            </a:r>
            <a:endParaRPr lang="en-US" sz="4800" dirty="0"/>
          </a:p>
        </p:txBody>
      </p:sp>
      <p:sp>
        <p:nvSpPr>
          <p:cNvPr id="3" name="Content Placeholder 2"/>
          <p:cNvSpPr>
            <a:spLocks noGrp="1"/>
          </p:cNvSpPr>
          <p:nvPr>
            <p:ph idx="1"/>
          </p:nvPr>
        </p:nvSpPr>
        <p:spPr/>
        <p:txBody>
          <a:bodyPr>
            <a:normAutofit/>
          </a:bodyPr>
          <a:lstStyle/>
          <a:p>
            <a:r>
              <a:rPr lang="en-US" sz="4000" dirty="0" smtClean="0"/>
              <a:t>Free Software Foundation (RMS, 1985) and Linux (Torvalds, 1991)</a:t>
            </a:r>
          </a:p>
          <a:p>
            <a:r>
              <a:rPr lang="en-US" sz="4000" dirty="0" smtClean="0"/>
              <a:t>The World Wide Web (TBL, 1991)</a:t>
            </a:r>
          </a:p>
          <a:p>
            <a:r>
              <a:rPr lang="en-US" sz="4000" dirty="0" smtClean="0"/>
              <a:t>The human genome (1990-2001)</a:t>
            </a:r>
          </a:p>
          <a:p>
            <a:endParaRPr lang="en-US" sz="4000" dirty="0"/>
          </a:p>
          <a:p>
            <a:pPr marL="0" indent="0">
              <a:buNone/>
            </a:pPr>
            <a:r>
              <a:rPr lang="en-US" sz="4000" dirty="0" smtClean="0"/>
              <a:t>The life of Aaron </a:t>
            </a:r>
            <a:r>
              <a:rPr lang="en-US" sz="4000" dirty="0" err="1" smtClean="0"/>
              <a:t>Swarz</a:t>
            </a:r>
            <a:r>
              <a:rPr lang="en-US" sz="4000" dirty="0" smtClean="0"/>
              <a:t> (1986-2013)</a:t>
            </a:r>
            <a:endParaRPr lang="en-US" sz="4000" dirty="0"/>
          </a:p>
        </p:txBody>
      </p:sp>
    </p:spTree>
    <p:extLst>
      <p:ext uri="{BB962C8B-B14F-4D97-AF65-F5344CB8AC3E}">
        <p14:creationId xmlns:p14="http://schemas.microsoft.com/office/powerpoint/2010/main" val="429463945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06779"/>
            <a:ext cx="8055764" cy="461665"/>
          </a:xfrm>
          <a:prstGeom prst="rect">
            <a:avLst/>
          </a:prstGeom>
        </p:spPr>
        <p:txBody>
          <a:bodyPr wrap="square">
            <a:spAutoFit/>
          </a:bodyPr>
          <a:lstStyle/>
          <a:p>
            <a:r>
              <a:rPr lang="en-US" sz="2400" dirty="0" smtClean="0">
                <a:hlinkClick r:id="rId2"/>
              </a:rPr>
              <a:t>https://en.wikipedia.org/wiki/</a:t>
            </a:r>
            <a:r>
              <a:rPr lang="en-US" sz="2400" b="1" dirty="0" smtClean="0">
                <a:hlinkClick r:id="rId2"/>
              </a:rPr>
              <a:t>Bermuda_Principles</a:t>
            </a:r>
            <a:r>
              <a:rPr lang="en-US" sz="2400" dirty="0" smtClean="0"/>
              <a:t> </a:t>
            </a:r>
            <a:endParaRPr lang="en-US" sz="2400" dirty="0"/>
          </a:p>
        </p:txBody>
      </p:sp>
      <p:sp>
        <p:nvSpPr>
          <p:cNvPr id="5" name="Rectangle 4"/>
          <p:cNvSpPr/>
          <p:nvPr/>
        </p:nvSpPr>
        <p:spPr>
          <a:xfrm>
            <a:off x="264762" y="1059011"/>
            <a:ext cx="8686800" cy="3539431"/>
          </a:xfrm>
          <a:prstGeom prst="rect">
            <a:avLst/>
          </a:prstGeom>
        </p:spPr>
        <p:txBody>
          <a:bodyPr wrap="square">
            <a:spAutoFit/>
          </a:bodyPr>
          <a:lstStyle/>
          <a:p>
            <a:endParaRPr lang="en-US" sz="2800" dirty="0">
              <a:hlinkClick r:id="rId3"/>
            </a:endParaRPr>
          </a:p>
          <a:p>
            <a:pPr marL="285750" indent="-285750">
              <a:buFont typeface="Arial"/>
              <a:buChar char="•"/>
            </a:pPr>
            <a:r>
              <a:rPr lang="en-US" sz="2800" b="1" dirty="0" smtClean="0"/>
              <a:t>Automatic </a:t>
            </a:r>
            <a:r>
              <a:rPr lang="en-US" sz="2800" b="1" dirty="0"/>
              <a:t>release of sequence assemblies</a:t>
            </a:r>
            <a:r>
              <a:rPr lang="en-US" sz="2800" dirty="0"/>
              <a:t> larger than 1 kb (preferably within 24 hours).</a:t>
            </a:r>
          </a:p>
          <a:p>
            <a:pPr marL="285750" indent="-285750">
              <a:buFont typeface="Arial"/>
              <a:buChar char="•"/>
            </a:pPr>
            <a:r>
              <a:rPr lang="en-US" sz="2800" b="1" dirty="0"/>
              <a:t>Immediate publication of finished annotated sequences</a:t>
            </a:r>
            <a:r>
              <a:rPr lang="en-US" sz="2800" dirty="0"/>
              <a:t>.</a:t>
            </a:r>
          </a:p>
          <a:p>
            <a:pPr marL="285750" indent="-285750">
              <a:buFont typeface="Arial"/>
              <a:buChar char="•"/>
            </a:pPr>
            <a:r>
              <a:rPr lang="en-US" sz="2800" dirty="0"/>
              <a:t>Aim to make the </a:t>
            </a:r>
            <a:r>
              <a:rPr lang="en-US" sz="2800" b="1" dirty="0"/>
              <a:t>entire sequence freely available in the public domain</a:t>
            </a:r>
            <a:r>
              <a:rPr lang="en-US" sz="2800" dirty="0"/>
              <a:t> for both research and development in order to </a:t>
            </a:r>
            <a:r>
              <a:rPr lang="en-US" sz="2800" dirty="0" err="1"/>
              <a:t>maximise</a:t>
            </a:r>
            <a:r>
              <a:rPr lang="en-US" sz="2800" dirty="0"/>
              <a:t> benefits to </a:t>
            </a:r>
            <a:r>
              <a:rPr lang="en-US" sz="2800" dirty="0" smtClean="0"/>
              <a:t>society.</a:t>
            </a:r>
            <a:endParaRPr lang="en-US" sz="2800" dirty="0"/>
          </a:p>
        </p:txBody>
      </p:sp>
    </p:spTree>
    <p:extLst>
      <p:ext uri="{BB962C8B-B14F-4D97-AF65-F5344CB8AC3E}">
        <p14:creationId xmlns:p14="http://schemas.microsoft.com/office/powerpoint/2010/main" val="12671378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309400"/>
            <a:ext cx="7278797" cy="461665"/>
          </a:xfrm>
          <a:prstGeom prst="rect">
            <a:avLst/>
          </a:prstGeom>
        </p:spPr>
        <p:txBody>
          <a:bodyPr wrap="square">
            <a:spAutoFit/>
          </a:bodyPr>
          <a:lstStyle/>
          <a:p>
            <a:r>
              <a:rPr lang="en-US" sz="2400" dirty="0" smtClean="0">
                <a:hlinkClick r:id="rId2"/>
              </a:rPr>
              <a:t>http://www</a:t>
            </a:r>
            <a:r>
              <a:rPr lang="en-US" sz="2400" b="1" dirty="0" smtClean="0">
                <a:hlinkClick r:id="rId2"/>
              </a:rPr>
              <a:t>.budapestopenaccessinitiative.</a:t>
            </a:r>
            <a:r>
              <a:rPr lang="en-US" sz="2400" dirty="0" smtClean="0">
                <a:hlinkClick r:id="rId2"/>
              </a:rPr>
              <a:t>org/read</a:t>
            </a:r>
            <a:r>
              <a:rPr lang="en-US" sz="2400" dirty="0" smtClean="0"/>
              <a:t> </a:t>
            </a:r>
            <a:endParaRPr lang="en-US" sz="2400" dirty="0"/>
          </a:p>
        </p:txBody>
      </p:sp>
      <p:sp>
        <p:nvSpPr>
          <p:cNvPr id="5" name="Rectangle 4"/>
          <p:cNvSpPr/>
          <p:nvPr/>
        </p:nvSpPr>
        <p:spPr>
          <a:xfrm>
            <a:off x="564483" y="1156290"/>
            <a:ext cx="8300481" cy="5693867"/>
          </a:xfrm>
          <a:prstGeom prst="rect">
            <a:avLst/>
          </a:prstGeom>
        </p:spPr>
        <p:txBody>
          <a:bodyPr wrap="square">
            <a:spAutoFit/>
          </a:bodyPr>
          <a:lstStyle/>
          <a:p>
            <a:r>
              <a:rPr lang="en-US" sz="2800" dirty="0" smtClean="0"/>
              <a:t>… an </a:t>
            </a:r>
            <a:r>
              <a:rPr lang="en-US" sz="2800" b="1" dirty="0"/>
              <a:t>unprecedented public good</a:t>
            </a:r>
            <a:r>
              <a:rPr lang="en-US" sz="2800" dirty="0"/>
              <a:t>. </a:t>
            </a:r>
            <a:r>
              <a:rPr lang="en-US" sz="2800" dirty="0" smtClean="0"/>
              <a:t> …</a:t>
            </a:r>
          </a:p>
          <a:p>
            <a:endParaRPr lang="en-US" sz="2800" dirty="0" smtClean="0"/>
          </a:p>
          <a:p>
            <a:r>
              <a:rPr lang="en-US" sz="2800" dirty="0" smtClean="0"/>
              <a:t>… </a:t>
            </a:r>
            <a:r>
              <a:rPr lang="en-US" sz="2800" b="1" dirty="0" smtClean="0"/>
              <a:t>completely </a:t>
            </a:r>
            <a:r>
              <a:rPr lang="en-US" sz="2800" b="1" dirty="0"/>
              <a:t>free and unrestricted access </a:t>
            </a:r>
            <a:r>
              <a:rPr lang="en-US" sz="2800" dirty="0"/>
              <a:t>to </a:t>
            </a:r>
            <a:r>
              <a:rPr lang="en-US" sz="2800" dirty="0" smtClean="0"/>
              <a:t>[peer-reviewed literature] </a:t>
            </a:r>
            <a:r>
              <a:rPr lang="en-US" sz="2800" dirty="0"/>
              <a:t>by </a:t>
            </a:r>
            <a:r>
              <a:rPr lang="en-US" sz="2800" b="1" dirty="0"/>
              <a:t>all scientists, scholars, teachers, students, and other curious minds</a:t>
            </a:r>
            <a:r>
              <a:rPr lang="en-US" sz="2800" dirty="0"/>
              <a:t>. </a:t>
            </a:r>
            <a:r>
              <a:rPr lang="en-US" sz="2800" dirty="0" smtClean="0"/>
              <a:t>…</a:t>
            </a:r>
          </a:p>
          <a:p>
            <a:endParaRPr lang="en-US" sz="2800" dirty="0" smtClean="0"/>
          </a:p>
          <a:p>
            <a:r>
              <a:rPr lang="en-US" sz="2800" dirty="0" smtClean="0"/>
              <a:t>…Removing </a:t>
            </a:r>
            <a:r>
              <a:rPr lang="en-US" sz="2800" dirty="0"/>
              <a:t>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smtClean="0"/>
              <a:t>.</a:t>
            </a:r>
          </a:p>
          <a:p>
            <a:r>
              <a:rPr lang="en-US" sz="2800" i="1" dirty="0" smtClean="0"/>
              <a:t>(BOAI, 2003)</a:t>
            </a:r>
            <a:endParaRPr lang="en-US" sz="2800" i="1" dirty="0"/>
          </a:p>
        </p:txBody>
      </p:sp>
    </p:spTree>
    <p:extLst>
      <p:ext uri="{BB962C8B-B14F-4D97-AF65-F5344CB8AC3E}">
        <p14:creationId xmlns:p14="http://schemas.microsoft.com/office/powerpoint/2010/main" val="5663405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put the data?</a:t>
            </a:r>
            <a:endParaRPr lang="en-US" dirty="0"/>
          </a:p>
        </p:txBody>
      </p:sp>
    </p:spTree>
    <p:extLst>
      <p:ext uri="{BB962C8B-B14F-4D97-AF65-F5344CB8AC3E}">
        <p14:creationId xmlns:p14="http://schemas.microsoft.com/office/powerpoint/2010/main" val="3390321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Mendeley</a:t>
            </a:r>
            <a:r>
              <a:rPr lang="en-US" dirty="0"/>
              <a:t/>
            </a:r>
            <a:br>
              <a:rPr lang="en-US" dirty="0"/>
            </a:br>
            <a:r>
              <a:rPr lang="en-US" sz="1800" dirty="0"/>
              <a:t>From Wikipedia, the free encyclopedia</a:t>
            </a:r>
          </a:p>
        </p:txBody>
      </p:sp>
      <p:sp>
        <p:nvSpPr>
          <p:cNvPr id="3" name="Content Placeholder 2"/>
          <p:cNvSpPr>
            <a:spLocks noGrp="1"/>
          </p:cNvSpPr>
          <p:nvPr>
            <p:ph idx="1"/>
          </p:nvPr>
        </p:nvSpPr>
        <p:spPr/>
        <p:txBody>
          <a:bodyPr>
            <a:normAutofit lnSpcReduction="10000"/>
          </a:bodyPr>
          <a:lstStyle/>
          <a:p>
            <a:r>
              <a:rPr lang="en-US" dirty="0" err="1" smtClean="0"/>
              <a:t>Mendeley</a:t>
            </a:r>
            <a:r>
              <a:rPr lang="en-US" dirty="0" smtClean="0"/>
              <a:t> – a social media site used by many scientists to store metadata …</a:t>
            </a:r>
          </a:p>
          <a:p>
            <a:r>
              <a:rPr lang="en-US" dirty="0" smtClean="0"/>
              <a:t>… purchased by Elsevier in 2013</a:t>
            </a:r>
          </a:p>
          <a:p>
            <a:r>
              <a:rPr lang="en-US" dirty="0"/>
              <a:t>David Dobbs, in </a:t>
            </a:r>
            <a:r>
              <a:rPr lang="en-US" i="1" dirty="0"/>
              <a:t>The New Yorker</a:t>
            </a:r>
            <a:r>
              <a:rPr lang="en-US" i="1" dirty="0" smtClean="0"/>
              <a:t>, described motive as: </a:t>
            </a:r>
          </a:p>
          <a:p>
            <a:pPr lvl="1"/>
            <a:r>
              <a:rPr lang="en-US" b="1" i="1" dirty="0" smtClean="0"/>
              <a:t>to </a:t>
            </a:r>
            <a:r>
              <a:rPr lang="en-US" b="1" i="1" dirty="0"/>
              <a:t>acquire its user data</a:t>
            </a:r>
            <a:r>
              <a:rPr lang="en-US" i="1" dirty="0"/>
              <a:t>, </a:t>
            </a:r>
            <a:endParaRPr lang="en-US" i="1" dirty="0" smtClean="0"/>
          </a:p>
          <a:p>
            <a:pPr lvl="1"/>
            <a:r>
              <a:rPr lang="en-US" b="1" i="1" dirty="0" smtClean="0"/>
              <a:t>to destroy </a:t>
            </a:r>
            <a:r>
              <a:rPr lang="en-US" b="1" i="1" dirty="0"/>
              <a:t>or coöpt an open-science icon that threatens its business model</a:t>
            </a:r>
            <a:r>
              <a:rPr lang="en-US" b="1" i="1" dirty="0" smtClean="0"/>
              <a:t>.</a:t>
            </a:r>
            <a:endParaRPr lang="en-US" b="1" i="1" dirty="0"/>
          </a:p>
          <a:p>
            <a:r>
              <a:rPr lang="en-US" dirty="0" smtClean="0"/>
              <a:t>PM-R: </a:t>
            </a:r>
            <a:r>
              <a:rPr lang="en-US" dirty="0" err="1" smtClean="0"/>
              <a:t>Mendeley</a:t>
            </a:r>
            <a:r>
              <a:rPr lang="en-US" dirty="0" smtClean="0"/>
              <a:t> can also Snoop and Control</a:t>
            </a:r>
          </a:p>
          <a:p>
            <a:pPr marL="0" indent="0">
              <a:buNone/>
            </a:pPr>
            <a:endParaRPr lang="en-US" dirty="0"/>
          </a:p>
        </p:txBody>
      </p:sp>
    </p:spTree>
    <p:extLst>
      <p:ext uri="{BB962C8B-B14F-4D97-AF65-F5344CB8AC3E}">
        <p14:creationId xmlns:p14="http://schemas.microsoft.com/office/powerpoint/2010/main" val="1780330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329" y="5296284"/>
            <a:ext cx="8229600" cy="1143000"/>
          </a:xfrm>
        </p:spPr>
        <p:txBody>
          <a:bodyPr>
            <a:normAutofit/>
          </a:bodyPr>
          <a:lstStyle/>
          <a:p>
            <a:r>
              <a:rPr lang="en-US" sz="3600" dirty="0" smtClean="0"/>
              <a:t>Authors don’t deposit data (Ross </a:t>
            </a:r>
            <a:r>
              <a:rPr lang="en-US" sz="3600" dirty="0" err="1" smtClean="0"/>
              <a:t>Mounce</a:t>
            </a:r>
            <a:r>
              <a:rPr lang="en-US" sz="3600" dirty="0" smtClean="0"/>
              <a:t>)</a:t>
            </a:r>
            <a:endParaRPr lang="en-US" sz="3600" dirty="0"/>
          </a:p>
        </p:txBody>
      </p:sp>
      <p:pic>
        <p:nvPicPr>
          <p:cNvPr id="4" name="Content Placeholder 3"/>
          <p:cNvPicPr>
            <a:picLocks noGrp="1" noChangeAspect="1"/>
          </p:cNvPicPr>
          <p:nvPr>
            <p:ph idx="1"/>
          </p:nvPr>
        </p:nvPicPr>
        <p:blipFill>
          <a:blip r:embed="rId2"/>
          <a:srcRect t="8688" b="8688"/>
          <a:stretch>
            <a:fillRect/>
          </a:stretch>
        </p:blipFill>
        <p:spPr>
          <a:xfrm>
            <a:off x="457200" y="488112"/>
            <a:ext cx="8229600" cy="4525963"/>
          </a:xfrm>
        </p:spPr>
      </p:pic>
    </p:spTree>
    <p:extLst>
      <p:ext uri="{BB962C8B-B14F-4D97-AF65-F5344CB8AC3E}">
        <p14:creationId xmlns:p14="http://schemas.microsoft.com/office/powerpoint/2010/main" val="351416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17754"/>
            <a:ext cx="9144000" cy="3615495"/>
          </a:xfrm>
          <a:prstGeom prst="rect">
            <a:avLst/>
          </a:prstGeom>
        </p:spPr>
      </p:pic>
      <p:sp>
        <p:nvSpPr>
          <p:cNvPr id="3" name="TextBox 2"/>
          <p:cNvSpPr txBox="1"/>
          <p:nvPr/>
        </p:nvSpPr>
        <p:spPr>
          <a:xfrm>
            <a:off x="0" y="4700955"/>
            <a:ext cx="9128959" cy="1569660"/>
          </a:xfrm>
          <a:prstGeom prst="rect">
            <a:avLst/>
          </a:prstGeom>
          <a:noFill/>
        </p:spPr>
        <p:txBody>
          <a:bodyPr wrap="none" rtlCol="0">
            <a:spAutoFit/>
          </a:bodyPr>
          <a:lstStyle/>
          <a:p>
            <a:r>
              <a:rPr lang="en-US" sz="3200" i="1" dirty="0" smtClean="0"/>
              <a:t>NOTE: RSC have always published raw crystal data as </a:t>
            </a:r>
          </a:p>
          <a:p>
            <a:r>
              <a:rPr lang="en-US" sz="3200" i="1" dirty="0" smtClean="0"/>
              <a:t> “CC0” and the enhanced data is openly </a:t>
            </a:r>
          </a:p>
          <a:p>
            <a:r>
              <a:rPr lang="en-US" sz="3200" i="1" dirty="0" smtClean="0"/>
              <a:t>available</a:t>
            </a:r>
            <a:endParaRPr lang="en-US" sz="3200" i="1" dirty="0"/>
          </a:p>
        </p:txBody>
      </p:sp>
    </p:spTree>
    <p:extLst>
      <p:ext uri="{BB962C8B-B14F-4D97-AF65-F5344CB8AC3E}">
        <p14:creationId xmlns:p14="http://schemas.microsoft.com/office/powerpoint/2010/main" val="33992046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700" y="0"/>
            <a:ext cx="7592786" cy="6858000"/>
          </a:xfrm>
          <a:prstGeom prst="rect">
            <a:avLst/>
          </a:prstGeom>
        </p:spPr>
      </p:pic>
      <p:sp>
        <p:nvSpPr>
          <p:cNvPr id="3" name="Rectangle 2"/>
          <p:cNvSpPr/>
          <p:nvPr/>
        </p:nvSpPr>
        <p:spPr>
          <a:xfrm>
            <a:off x="942713" y="6176446"/>
            <a:ext cx="6567775" cy="6285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890149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16000"/>
            <a:ext cx="9144000" cy="3857503"/>
          </a:xfrm>
          <a:prstGeom prst="rect">
            <a:avLst/>
          </a:prstGeom>
        </p:spPr>
      </p:pic>
      <p:sp>
        <p:nvSpPr>
          <p:cNvPr id="3" name="Rectangle 2"/>
          <p:cNvSpPr/>
          <p:nvPr/>
        </p:nvSpPr>
        <p:spPr>
          <a:xfrm>
            <a:off x="0" y="3343556"/>
            <a:ext cx="9042400" cy="6285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3"/>
          <p:cNvSpPr/>
          <p:nvPr/>
        </p:nvSpPr>
        <p:spPr>
          <a:xfrm>
            <a:off x="0" y="3972113"/>
            <a:ext cx="9042400" cy="7395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p:cNvSpPr txBox="1"/>
          <p:nvPr/>
        </p:nvSpPr>
        <p:spPr>
          <a:xfrm>
            <a:off x="781062" y="253712"/>
            <a:ext cx="7936788" cy="584776"/>
          </a:xfrm>
          <a:prstGeom prst="rect">
            <a:avLst/>
          </a:prstGeom>
          <a:noFill/>
        </p:spPr>
        <p:txBody>
          <a:bodyPr wrap="none" rtlCol="0">
            <a:spAutoFit/>
          </a:bodyPr>
          <a:lstStyle/>
          <a:p>
            <a:r>
              <a:rPr lang="en-US" sz="3200" dirty="0" smtClean="0"/>
              <a:t>Restrictions on Re-use of Crystallographic data</a:t>
            </a:r>
            <a:endParaRPr lang="en-US" sz="3200" dirty="0"/>
          </a:p>
        </p:txBody>
      </p:sp>
      <p:sp>
        <p:nvSpPr>
          <p:cNvPr id="6" name="TextBox 5"/>
          <p:cNvSpPr txBox="1"/>
          <p:nvPr/>
        </p:nvSpPr>
        <p:spPr>
          <a:xfrm>
            <a:off x="213333" y="5067588"/>
            <a:ext cx="8332867" cy="1077218"/>
          </a:xfrm>
          <a:prstGeom prst="rect">
            <a:avLst/>
          </a:prstGeom>
          <a:noFill/>
        </p:spPr>
        <p:txBody>
          <a:bodyPr wrap="none" rtlCol="0">
            <a:spAutoFit/>
          </a:bodyPr>
          <a:lstStyle/>
          <a:p>
            <a:r>
              <a:rPr lang="en-US" sz="3200" i="1" dirty="0" smtClean="0"/>
              <a:t>NOTE: The CCDC is based on data contributed by</a:t>
            </a:r>
          </a:p>
          <a:p>
            <a:r>
              <a:rPr lang="en-US" sz="3200" i="1" dirty="0" smtClean="0"/>
              <a:t> scientists as part of publication and validation</a:t>
            </a:r>
            <a:endParaRPr lang="en-US" sz="3200" i="1" dirty="0"/>
          </a:p>
        </p:txBody>
      </p:sp>
    </p:spTree>
    <p:extLst>
      <p:ext uri="{BB962C8B-B14F-4D97-AF65-F5344CB8AC3E}">
        <p14:creationId xmlns:p14="http://schemas.microsoft.com/office/powerpoint/2010/main" val="216410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533400"/>
            <a:ext cx="9144000" cy="5789833"/>
          </a:xfrm>
          <a:prstGeom prst="rect">
            <a:avLst/>
          </a:prstGeom>
        </p:spPr>
      </p:pic>
    </p:spTree>
    <p:extLst>
      <p:ext uri="{BB962C8B-B14F-4D97-AF65-F5344CB8AC3E}">
        <p14:creationId xmlns:p14="http://schemas.microsoft.com/office/powerpoint/2010/main" val="377173858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362806"/>
            <a:ext cx="9144000" cy="4495194"/>
          </a:xfrm>
          <a:prstGeom prst="rect">
            <a:avLst/>
          </a:prstGeom>
        </p:spPr>
      </p:pic>
      <p:pic>
        <p:nvPicPr>
          <p:cNvPr id="3" name="Picture 2"/>
          <p:cNvPicPr>
            <a:picLocks noChangeAspect="1"/>
          </p:cNvPicPr>
          <p:nvPr/>
        </p:nvPicPr>
        <p:blipFill>
          <a:blip r:embed="rId3"/>
          <a:stretch>
            <a:fillRect/>
          </a:stretch>
        </p:blipFill>
        <p:spPr>
          <a:xfrm>
            <a:off x="-69708" y="229206"/>
            <a:ext cx="9213708" cy="4267200"/>
          </a:xfrm>
          <a:prstGeom prst="rect">
            <a:avLst/>
          </a:prstGeom>
        </p:spPr>
      </p:pic>
    </p:spTree>
    <p:extLst>
      <p:ext uri="{BB962C8B-B14F-4D97-AF65-F5344CB8AC3E}">
        <p14:creationId xmlns:p14="http://schemas.microsoft.com/office/powerpoint/2010/main" val="11534493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7800"/>
            <a:ext cx="9144000" cy="6481454"/>
          </a:xfrm>
          <a:prstGeom prst="rect">
            <a:avLst/>
          </a:prstGeom>
        </p:spPr>
      </p:pic>
    </p:spTree>
    <p:extLst>
      <p:ext uri="{BB962C8B-B14F-4D97-AF65-F5344CB8AC3E}">
        <p14:creationId xmlns:p14="http://schemas.microsoft.com/office/powerpoint/2010/main" val="13872455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4072"/>
            <a:ext cx="9144000" cy="6783928"/>
          </a:xfrm>
          <a:prstGeom prst="rect">
            <a:avLst/>
          </a:prstGeom>
        </p:spPr>
      </p:pic>
      <p:sp>
        <p:nvSpPr>
          <p:cNvPr id="4" name="TextBox 3"/>
          <p:cNvSpPr txBox="1"/>
          <p:nvPr/>
        </p:nvSpPr>
        <p:spPr>
          <a:xfrm>
            <a:off x="0" y="81986"/>
            <a:ext cx="7201486" cy="523220"/>
          </a:xfrm>
          <a:prstGeom prst="rect">
            <a:avLst/>
          </a:prstGeom>
          <a:noFill/>
        </p:spPr>
        <p:txBody>
          <a:bodyPr wrap="none" rtlCol="0">
            <a:spAutoFit/>
          </a:bodyPr>
          <a:lstStyle/>
          <a:p>
            <a:r>
              <a:rPr lang="en-US" sz="2800" dirty="0" smtClean="0"/>
              <a:t>(</a:t>
            </a:r>
            <a:r>
              <a:rPr lang="en-US" sz="2800" dirty="0" err="1" smtClean="0"/>
              <a:t>auth</a:t>
            </a:r>
            <a:r>
              <a:rPr lang="en-US" sz="2800" dirty="0" smtClean="0"/>
              <a:t>: Mark </a:t>
            </a:r>
            <a:r>
              <a:rPr lang="en-US" sz="2800" dirty="0" err="1" smtClean="0"/>
              <a:t>Hahnel</a:t>
            </a:r>
            <a:r>
              <a:rPr lang="en-US" sz="2800" dirty="0" smtClean="0"/>
              <a:t> in response to our debates) </a:t>
            </a:r>
            <a:endParaRPr lang="en-US" sz="2800" dirty="0"/>
          </a:p>
        </p:txBody>
      </p:sp>
    </p:spTree>
    <p:extLst>
      <p:ext uri="{BB962C8B-B14F-4D97-AF65-F5344CB8AC3E}">
        <p14:creationId xmlns:p14="http://schemas.microsoft.com/office/powerpoint/2010/main" val="331105849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325"/>
          </a:xfrm>
        </p:spPr>
        <p:txBody>
          <a:bodyPr>
            <a:normAutofit fontScale="90000"/>
          </a:bodyPr>
          <a:lstStyle/>
          <a:p>
            <a:r>
              <a:rPr lang="en-US" dirty="0" smtClean="0"/>
              <a:t>Panton Principles for Open Data in science(2010)</a:t>
            </a:r>
            <a:endParaRPr lang="en-US" dirty="0"/>
          </a:p>
        </p:txBody>
      </p:sp>
      <p:sp>
        <p:nvSpPr>
          <p:cNvPr id="3" name="Content Placeholder 2"/>
          <p:cNvSpPr>
            <a:spLocks noGrp="1"/>
          </p:cNvSpPr>
          <p:nvPr>
            <p:ph idx="1"/>
          </p:nvPr>
        </p:nvSpPr>
        <p:spPr>
          <a:xfrm>
            <a:off x="633227" y="1474452"/>
            <a:ext cx="8229600" cy="4033326"/>
          </a:xfrm>
        </p:spPr>
        <p:txBody>
          <a:bodyPr>
            <a:normAutofit/>
          </a:bodyPr>
          <a:lstStyle/>
          <a:p>
            <a:r>
              <a:rPr lang="en-US" sz="2800" i="1" dirty="0" smtClean="0"/>
              <a:t>…make </a:t>
            </a:r>
            <a:r>
              <a:rPr lang="en-US" sz="2800" i="1" dirty="0"/>
              <a:t>an explicit and robust statement of </a:t>
            </a:r>
            <a:r>
              <a:rPr lang="en-US" sz="2800" i="1" dirty="0" smtClean="0"/>
              <a:t>your  </a:t>
            </a:r>
            <a:r>
              <a:rPr lang="en-US" sz="2800" i="1" dirty="0"/>
              <a:t>wishes</a:t>
            </a:r>
            <a:r>
              <a:rPr lang="en-US" sz="2800" i="1" dirty="0" smtClean="0"/>
              <a:t>.</a:t>
            </a:r>
          </a:p>
          <a:p>
            <a:r>
              <a:rPr lang="en-US" sz="2800" i="1" dirty="0"/>
              <a:t>Use a recognized waiver or license that is appropriate for data</a:t>
            </a:r>
            <a:r>
              <a:rPr lang="en-US" sz="2800" i="1" dirty="0" smtClean="0"/>
              <a:t>. </a:t>
            </a:r>
          </a:p>
          <a:p>
            <a:r>
              <a:rPr lang="en-US" sz="2800" i="1" dirty="0"/>
              <a:t>open as defined by the Open Knowledge/Data Definition </a:t>
            </a:r>
            <a:r>
              <a:rPr lang="en-US" sz="2800" i="1" dirty="0" smtClean="0"/>
              <a:t>(… NOT </a:t>
            </a:r>
            <a:r>
              <a:rPr lang="en-US" sz="2800" b="1" i="1" dirty="0" smtClean="0"/>
              <a:t>non-commercial</a:t>
            </a:r>
            <a:r>
              <a:rPr lang="en-US" sz="2800" i="1" dirty="0" smtClean="0"/>
              <a:t>)</a:t>
            </a:r>
          </a:p>
          <a:p>
            <a:r>
              <a:rPr lang="en-US" sz="2800" i="1" dirty="0"/>
              <a:t>Explicit dedication of data </a:t>
            </a:r>
            <a:r>
              <a:rPr lang="en-US" sz="2800" i="1" dirty="0" smtClean="0"/>
              <a:t>… into </a:t>
            </a:r>
            <a:r>
              <a:rPr lang="en-US" sz="2800" i="1" dirty="0"/>
              <a:t>the public domain via PDDL or </a:t>
            </a:r>
            <a:r>
              <a:rPr lang="en-US" sz="2800" i="1" dirty="0" err="1" smtClean="0"/>
              <a:t>CCZero</a:t>
            </a:r>
            <a:endParaRPr lang="en-US" sz="2800" i="1" dirty="0" smtClean="0"/>
          </a:p>
        </p:txBody>
      </p:sp>
    </p:spTree>
    <p:extLst>
      <p:ext uri="{BB962C8B-B14F-4D97-AF65-F5344CB8AC3E}">
        <p14:creationId xmlns:p14="http://schemas.microsoft.com/office/powerpoint/2010/main" val="9557733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474"/>
            <a:ext cx="8229600" cy="794223"/>
          </a:xfrm>
        </p:spPr>
        <p:txBody>
          <a:bodyPr>
            <a:normAutofit/>
          </a:bodyPr>
          <a:lstStyle/>
          <a:p>
            <a:r>
              <a:rPr lang="en-US" dirty="0" smtClean="0"/>
              <a:t>Panton Authors and </a:t>
            </a:r>
            <a:r>
              <a:rPr lang="en-US" dirty="0"/>
              <a:t>F</a:t>
            </a:r>
            <a:r>
              <a:rPr lang="en-US" dirty="0" smtClean="0"/>
              <a:t>ellows</a:t>
            </a:r>
            <a:endParaRPr lang="en-US" dirty="0"/>
          </a:p>
        </p:txBody>
      </p:sp>
      <p:pic>
        <p:nvPicPr>
          <p:cNvPr id="4" name="Content Placeholder 3"/>
          <p:cNvPicPr>
            <a:picLocks noGrp="1" noChangeAspect="1"/>
          </p:cNvPicPr>
          <p:nvPr>
            <p:ph idx="1"/>
          </p:nvPr>
        </p:nvPicPr>
        <p:blipFill>
          <a:blip r:embed="rId2"/>
          <a:srcRect t="14195" b="14195"/>
          <a:stretch>
            <a:fillRect/>
          </a:stretch>
        </p:blipFill>
        <p:spPr>
          <a:xfrm>
            <a:off x="1425348" y="905389"/>
            <a:ext cx="6242128" cy="3432930"/>
          </a:xfrm>
          <a:prstGeom prst="rect">
            <a:avLst/>
          </a:prstGeom>
        </p:spPr>
      </p:pic>
      <p:pic>
        <p:nvPicPr>
          <p:cNvPr id="5" name="Picture 4"/>
          <p:cNvPicPr>
            <a:picLocks noChangeAspect="1"/>
          </p:cNvPicPr>
          <p:nvPr/>
        </p:nvPicPr>
        <p:blipFill>
          <a:blip r:embed="rId3"/>
          <a:stretch>
            <a:fillRect/>
          </a:stretch>
        </p:blipFill>
        <p:spPr>
          <a:xfrm>
            <a:off x="3595992" y="4652621"/>
            <a:ext cx="5548007" cy="1898459"/>
          </a:xfrm>
          <a:prstGeom prst="rect">
            <a:avLst/>
          </a:prstGeom>
        </p:spPr>
      </p:pic>
      <p:pic>
        <p:nvPicPr>
          <p:cNvPr id="6" name="Picture 5"/>
          <p:cNvPicPr>
            <a:picLocks noChangeAspect="1"/>
          </p:cNvPicPr>
          <p:nvPr/>
        </p:nvPicPr>
        <p:blipFill>
          <a:blip r:embed="rId4"/>
          <a:stretch>
            <a:fillRect/>
          </a:stretch>
        </p:blipFill>
        <p:spPr>
          <a:xfrm>
            <a:off x="326910" y="4478930"/>
            <a:ext cx="3269082" cy="2579510"/>
          </a:xfrm>
          <a:prstGeom prst="rect">
            <a:avLst/>
          </a:prstGeom>
        </p:spPr>
      </p:pic>
    </p:spTree>
    <p:extLst>
      <p:ext uri="{BB962C8B-B14F-4D97-AF65-F5344CB8AC3E}">
        <p14:creationId xmlns:p14="http://schemas.microsoft.com/office/powerpoint/2010/main" val="39349990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6612" y="235691"/>
            <a:ext cx="5613436" cy="1077218"/>
          </a:xfrm>
          <a:prstGeom prst="rect">
            <a:avLst/>
          </a:prstGeom>
          <a:noFill/>
        </p:spPr>
        <p:txBody>
          <a:bodyPr wrap="none" rtlCol="0">
            <a:spAutoFit/>
          </a:bodyPr>
          <a:lstStyle/>
          <a:p>
            <a:r>
              <a:rPr lang="en-US" sz="3200" dirty="0" smtClean="0"/>
              <a:t>Sophie Kershaw, Panton Fellow : </a:t>
            </a:r>
          </a:p>
          <a:p>
            <a:r>
              <a:rPr lang="en-US" sz="3200" dirty="0" smtClean="0"/>
              <a:t>Doctoral Training in Oxford</a:t>
            </a:r>
            <a:endParaRPr lang="en-US" sz="3200" dirty="0"/>
          </a:p>
        </p:txBody>
      </p:sp>
      <p:pic>
        <p:nvPicPr>
          <p:cNvPr id="4" name="Picture 3"/>
          <p:cNvPicPr>
            <a:picLocks noChangeAspect="1"/>
          </p:cNvPicPr>
          <p:nvPr/>
        </p:nvPicPr>
        <p:blipFill>
          <a:blip r:embed="rId2"/>
          <a:stretch>
            <a:fillRect/>
          </a:stretch>
        </p:blipFill>
        <p:spPr>
          <a:xfrm>
            <a:off x="955807" y="1267803"/>
            <a:ext cx="7939422" cy="5590197"/>
          </a:xfrm>
          <a:prstGeom prst="rect">
            <a:avLst/>
          </a:prstGeom>
        </p:spPr>
      </p:pic>
    </p:spTree>
    <p:extLst>
      <p:ext uri="{BB962C8B-B14F-4D97-AF65-F5344CB8AC3E}">
        <p14:creationId xmlns:p14="http://schemas.microsoft.com/office/powerpoint/2010/main" val="24166066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89327"/>
            <a:ext cx="9144000" cy="5620104"/>
          </a:xfrm>
          <a:prstGeom prst="rect">
            <a:avLst/>
          </a:prstGeom>
        </p:spPr>
      </p:pic>
      <p:sp>
        <p:nvSpPr>
          <p:cNvPr id="3" name="TextBox 2"/>
          <p:cNvSpPr txBox="1"/>
          <p:nvPr/>
        </p:nvSpPr>
        <p:spPr>
          <a:xfrm>
            <a:off x="366612" y="235691"/>
            <a:ext cx="5410856" cy="584776"/>
          </a:xfrm>
          <a:prstGeom prst="rect">
            <a:avLst/>
          </a:prstGeom>
          <a:noFill/>
        </p:spPr>
        <p:txBody>
          <a:bodyPr wrap="none" rtlCol="0">
            <a:spAutoFit/>
          </a:bodyPr>
          <a:lstStyle/>
          <a:p>
            <a:r>
              <a:rPr lang="en-US" sz="3200" dirty="0" smtClean="0"/>
              <a:t>Sophie Kershaw, Panton Fellow </a:t>
            </a:r>
            <a:endParaRPr lang="en-US" sz="3200" dirty="0"/>
          </a:p>
        </p:txBody>
      </p:sp>
    </p:spTree>
    <p:extLst>
      <p:ext uri="{BB962C8B-B14F-4D97-AF65-F5344CB8AC3E}">
        <p14:creationId xmlns:p14="http://schemas.microsoft.com/office/powerpoint/2010/main" val="214622777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9512" y="4199890"/>
            <a:ext cx="8424936" cy="1893406"/>
            <a:chOff x="35496" y="565810"/>
            <a:chExt cx="8424936" cy="1893406"/>
          </a:xfrm>
        </p:grpSpPr>
        <p:cxnSp>
          <p:nvCxnSpPr>
            <p:cNvPr id="7" name="Straight Connector 6"/>
            <p:cNvCxnSpPr/>
            <p:nvPr/>
          </p:nvCxnSpPr>
          <p:spPr>
            <a:xfrm>
              <a:off x="35496" y="1196752"/>
              <a:ext cx="8424936" cy="0"/>
            </a:xfrm>
            <a:prstGeom prst="line">
              <a:avLst/>
            </a:prstGeom>
            <a:ln w="889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2875" y="565810"/>
              <a:ext cx="4399125" cy="630942"/>
            </a:xfrm>
            <a:prstGeom prst="rect">
              <a:avLst/>
            </a:prstGeom>
            <a:noFill/>
          </p:spPr>
          <p:txBody>
            <a:bodyPr wrap="square" rtlCol="0">
              <a:spAutoFit/>
            </a:bodyPr>
            <a:lstStyle/>
            <a:p>
              <a:r>
                <a:rPr lang="en-GB" sz="3500" b="1" dirty="0" smtClean="0">
                  <a:effectLst>
                    <a:glow rad="228600">
                      <a:schemeClr val="accent4">
                        <a:satMod val="175000"/>
                        <a:alpha val="40000"/>
                      </a:schemeClr>
                    </a:glow>
                  </a:effectLst>
                  <a:latin typeface="Aharoni" pitchFamily="2" charset="-79"/>
                  <a:cs typeface="Aharoni" pitchFamily="2" charset="-79"/>
                </a:rPr>
                <a:t>Reproducibility?</a:t>
              </a:r>
            </a:p>
          </p:txBody>
        </p:sp>
        <p:sp>
          <p:nvSpPr>
            <p:cNvPr id="13" name="TextBox 12"/>
            <p:cNvSpPr txBox="1"/>
            <p:nvPr/>
          </p:nvSpPr>
          <p:spPr>
            <a:xfrm>
              <a:off x="172875" y="1412776"/>
              <a:ext cx="4039085" cy="1046440"/>
            </a:xfrm>
            <a:prstGeom prst="rect">
              <a:avLst/>
            </a:prstGeom>
            <a:noFill/>
          </p:spPr>
          <p:txBody>
            <a:bodyPr wrap="square" rtlCol="0">
              <a:spAutoFit/>
            </a:bodyPr>
            <a:lstStyle/>
            <a:p>
              <a:r>
                <a:rPr lang="en-GB" sz="3000" b="1" dirty="0">
                  <a:solidFill>
                    <a:schemeClr val="accent5">
                      <a:lumMod val="40000"/>
                      <a:lumOff val="60000"/>
                    </a:schemeClr>
                  </a:solidFill>
                  <a:effectLst>
                    <a:glow rad="228600">
                      <a:schemeClr val="accent4">
                        <a:satMod val="175000"/>
                        <a:alpha val="40000"/>
                      </a:schemeClr>
                    </a:glow>
                  </a:effectLst>
                  <a:latin typeface="Aharoni" pitchFamily="2" charset="-79"/>
                  <a:cs typeface="Aharoni" pitchFamily="2" charset="-79"/>
                </a:rPr>
                <a:t>Begley &amp; Ellis (2012</a:t>
              </a:r>
              <a:r>
                <a:rPr lang="en-GB" sz="3000" b="1" dirty="0" smtClean="0">
                  <a:solidFill>
                    <a:schemeClr val="accent5">
                      <a:lumMod val="40000"/>
                      <a:lumOff val="60000"/>
                    </a:schemeClr>
                  </a:solidFill>
                  <a:effectLst>
                    <a:glow rad="228600">
                      <a:schemeClr val="accent4">
                        <a:satMod val="175000"/>
                        <a:alpha val="40000"/>
                      </a:schemeClr>
                    </a:glow>
                  </a:effectLst>
                  <a:latin typeface="Aharoni" pitchFamily="2" charset="-79"/>
                  <a:cs typeface="Aharoni" pitchFamily="2" charset="-79"/>
                </a:rPr>
                <a:t>)</a:t>
              </a:r>
            </a:p>
            <a:p>
              <a:r>
                <a:rPr lang="en-GB" sz="3000" b="1" dirty="0" smtClean="0">
                  <a:solidFill>
                    <a:schemeClr val="accent5">
                      <a:lumMod val="40000"/>
                      <a:lumOff val="60000"/>
                    </a:schemeClr>
                  </a:solidFill>
                  <a:effectLst>
                    <a:glow rad="228600">
                      <a:schemeClr val="accent4">
                        <a:satMod val="175000"/>
                        <a:alpha val="40000"/>
                      </a:schemeClr>
                    </a:glow>
                  </a:effectLst>
                  <a:latin typeface="Aharoni" pitchFamily="2" charset="-79"/>
                  <a:cs typeface="Aharoni" pitchFamily="2" charset="-79"/>
                </a:rPr>
                <a:t>Nature 483, 531-533</a:t>
              </a:r>
              <a:endParaRPr lang="en-GB" sz="3000" b="1" dirty="0" smtClean="0">
                <a:solidFill>
                  <a:schemeClr val="accent5">
                    <a:lumMod val="40000"/>
                    <a:lumOff val="60000"/>
                  </a:schemeClr>
                </a:solidFill>
                <a:effectLst>
                  <a:glow rad="139700">
                    <a:schemeClr val="accent4">
                      <a:satMod val="175000"/>
                      <a:alpha val="40000"/>
                    </a:schemeClr>
                  </a:glow>
                </a:effectLst>
                <a:latin typeface="Aharoni" pitchFamily="2" charset="-79"/>
                <a:cs typeface="Aharoni" pitchFamily="2" charset="-79"/>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3177" y="702199"/>
            <a:ext cx="4474412" cy="5895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
          <p:cNvSpPr txBox="1"/>
          <p:nvPr/>
        </p:nvSpPr>
        <p:spPr>
          <a:xfrm>
            <a:off x="364483" y="6165304"/>
            <a:ext cx="3415429"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smtClean="0">
                <a:solidFill>
                  <a:srgbClr val="FFC000"/>
                </a:solidFill>
              </a:rPr>
              <a:t>Image shown is from front page of Begley &amp; Ellis (2012), produced by the Nature Publishing Group</a:t>
            </a:r>
            <a:endParaRPr lang="en-GB" sz="1200" dirty="0">
              <a:solidFill>
                <a:srgbClr val="FFC000"/>
              </a:solidFill>
            </a:endParaRPr>
          </a:p>
        </p:txBody>
      </p:sp>
    </p:spTree>
    <p:extLst>
      <p:ext uri="{BB962C8B-B14F-4D97-AF65-F5344CB8AC3E}">
        <p14:creationId xmlns:p14="http://schemas.microsoft.com/office/powerpoint/2010/main" val="202122340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55576" y="2132856"/>
            <a:ext cx="8424936" cy="0"/>
          </a:xfrm>
          <a:prstGeom prst="line">
            <a:avLst/>
          </a:prstGeom>
          <a:ln w="889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6512" y="6093296"/>
            <a:ext cx="8424936" cy="0"/>
          </a:xfrm>
          <a:prstGeom prst="line">
            <a:avLst/>
          </a:prstGeom>
          <a:ln w="889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http://www.grdi2020.eu/ImageHelper.ashx?imageUrl=http://www.grdi2020.eu/Repository/FileScaricati/4c0d99f1-aff4-442c-9734-e87b9ecabff7.jpg&amp;width=500&amp;height=500&amp;limit=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4240140" cy="41044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9512" y="5005625"/>
            <a:ext cx="8215549" cy="1015663"/>
          </a:xfrm>
          <a:prstGeom prst="rect">
            <a:avLst/>
          </a:prstGeom>
          <a:noFill/>
        </p:spPr>
        <p:txBody>
          <a:bodyPr wrap="square" rtlCol="0">
            <a:spAutoFit/>
          </a:bodyPr>
          <a:lstStyle/>
          <a:p>
            <a:pPr algn="r"/>
            <a:r>
              <a:rPr lang="en-GB" sz="3000" b="1" dirty="0" smtClean="0">
                <a:solidFill>
                  <a:schemeClr val="accent1">
                    <a:lumMod val="40000"/>
                    <a:lumOff val="60000"/>
                  </a:schemeClr>
                </a:solidFill>
                <a:effectLst>
                  <a:glow rad="228600">
                    <a:schemeClr val="accent4">
                      <a:satMod val="175000"/>
                      <a:alpha val="59000"/>
                    </a:schemeClr>
                  </a:glow>
                </a:effectLst>
                <a:latin typeface="Aharoni" pitchFamily="2" charset="-79"/>
                <a:cs typeface="Aharoni" pitchFamily="2" charset="-79"/>
              </a:rPr>
              <a:t>“Train a new generation of data scientists and broaden public understanding”</a:t>
            </a:r>
          </a:p>
        </p:txBody>
      </p:sp>
      <p:sp>
        <p:nvSpPr>
          <p:cNvPr id="11" name="TextBox 10"/>
          <p:cNvSpPr txBox="1"/>
          <p:nvPr/>
        </p:nvSpPr>
        <p:spPr>
          <a:xfrm>
            <a:off x="4644007" y="620688"/>
            <a:ext cx="4399125" cy="1477328"/>
          </a:xfrm>
          <a:prstGeom prst="rect">
            <a:avLst/>
          </a:prstGeom>
          <a:noFill/>
        </p:spPr>
        <p:txBody>
          <a:bodyPr wrap="square" rtlCol="0">
            <a:spAutoFit/>
          </a:bodyPr>
          <a:lstStyle/>
          <a:p>
            <a:pPr algn="r"/>
            <a:r>
              <a:rPr lang="en-GB" sz="3000" b="1" dirty="0" smtClean="0">
                <a:solidFill>
                  <a:schemeClr val="accent5">
                    <a:lumMod val="40000"/>
                    <a:lumOff val="60000"/>
                  </a:schemeClr>
                </a:solidFill>
                <a:effectLst>
                  <a:glow rad="228600">
                    <a:schemeClr val="accent4">
                      <a:satMod val="175000"/>
                      <a:alpha val="59000"/>
                    </a:schemeClr>
                  </a:glow>
                </a:effectLst>
                <a:latin typeface="Aharoni" pitchFamily="2" charset="-79"/>
                <a:cs typeface="Aharoni" pitchFamily="2" charset="-79"/>
              </a:rPr>
              <a:t>“Riding The Wave”</a:t>
            </a:r>
          </a:p>
          <a:p>
            <a:pPr algn="r"/>
            <a:r>
              <a:rPr lang="en-GB" sz="3000" b="1" dirty="0" smtClean="0">
                <a:effectLst>
                  <a:glow rad="228600">
                    <a:schemeClr val="accent4">
                      <a:satMod val="175000"/>
                      <a:alpha val="59000"/>
                    </a:schemeClr>
                  </a:glow>
                </a:effectLst>
                <a:latin typeface="Aharoni" pitchFamily="2" charset="-79"/>
                <a:cs typeface="Aharoni" pitchFamily="2" charset="-79"/>
              </a:rPr>
              <a:t>European Commission</a:t>
            </a:r>
          </a:p>
          <a:p>
            <a:pPr algn="r"/>
            <a:r>
              <a:rPr lang="en-GB" sz="3000" b="1" dirty="0" smtClean="0">
                <a:solidFill>
                  <a:schemeClr val="accent5">
                    <a:lumMod val="20000"/>
                    <a:lumOff val="80000"/>
                  </a:schemeClr>
                </a:solidFill>
                <a:effectLst>
                  <a:glow rad="228600">
                    <a:schemeClr val="accent4">
                      <a:satMod val="175000"/>
                      <a:alpha val="59000"/>
                    </a:schemeClr>
                  </a:glow>
                </a:effectLst>
                <a:latin typeface="Aharoni" pitchFamily="2" charset="-79"/>
                <a:cs typeface="Aharoni" pitchFamily="2" charset="-79"/>
              </a:rPr>
              <a:t>October 2010</a:t>
            </a:r>
            <a:endParaRPr lang="en-GB" sz="2200" b="1" dirty="0" smtClean="0">
              <a:solidFill>
                <a:schemeClr val="accent5">
                  <a:lumMod val="20000"/>
                  <a:lumOff val="80000"/>
                </a:schemeClr>
              </a:solidFill>
              <a:effectLst>
                <a:glow rad="228600">
                  <a:schemeClr val="accent4">
                    <a:satMod val="175000"/>
                    <a:alpha val="59000"/>
                  </a:schemeClr>
                </a:glow>
              </a:effectLst>
              <a:latin typeface="Aharoni" pitchFamily="2" charset="-79"/>
              <a:cs typeface="Aharoni" pitchFamily="2" charset="-79"/>
            </a:endParaRPr>
          </a:p>
        </p:txBody>
      </p:sp>
    </p:spTree>
    <p:extLst>
      <p:ext uri="{BB962C8B-B14F-4D97-AF65-F5344CB8AC3E}">
        <p14:creationId xmlns:p14="http://schemas.microsoft.com/office/powerpoint/2010/main" val="23827200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2741" y="2138050"/>
            <a:ext cx="2664296" cy="19982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4298" y="2143244"/>
            <a:ext cx="2657371" cy="1993028"/>
          </a:xfrm>
          <a:prstGeom prst="rect">
            <a:avLst/>
          </a:prstGeom>
        </p:spPr>
      </p:pic>
      <p:cxnSp>
        <p:nvCxnSpPr>
          <p:cNvPr id="13" name="Straight Connector 12"/>
          <p:cNvCxnSpPr/>
          <p:nvPr/>
        </p:nvCxnSpPr>
        <p:spPr>
          <a:xfrm>
            <a:off x="0" y="1045185"/>
            <a:ext cx="8424936" cy="0"/>
          </a:xfrm>
          <a:prstGeom prst="line">
            <a:avLst/>
          </a:prstGeom>
          <a:ln w="889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7504" y="121855"/>
            <a:ext cx="7848872" cy="784830"/>
          </a:xfrm>
          <a:prstGeom prst="rect">
            <a:avLst/>
          </a:prstGeom>
          <a:noFill/>
        </p:spPr>
        <p:txBody>
          <a:bodyPr wrap="square" rtlCol="0">
            <a:spAutoFit/>
          </a:bodyPr>
          <a:lstStyle/>
          <a:p>
            <a:r>
              <a:rPr lang="en-GB" sz="4500" b="1" dirty="0" smtClean="0"/>
              <a:t>Rotation-Based Learning (RBL)</a:t>
            </a:r>
            <a:endParaRPr lang="en-GB" sz="4500" b="1" dirty="0"/>
          </a:p>
        </p:txBody>
      </p:sp>
      <p:sp>
        <p:nvSpPr>
          <p:cNvPr id="12" name="TextBox 11"/>
          <p:cNvSpPr txBox="1"/>
          <p:nvPr/>
        </p:nvSpPr>
        <p:spPr>
          <a:xfrm>
            <a:off x="212881" y="4471794"/>
            <a:ext cx="2808312" cy="2215991"/>
          </a:xfrm>
          <a:prstGeom prst="rect">
            <a:avLst/>
          </a:prstGeom>
          <a:noFill/>
        </p:spPr>
        <p:txBody>
          <a:bodyPr wrap="square" rtlCol="0">
            <a:spAutoFit/>
          </a:bodyPr>
          <a:lstStyle/>
          <a:p>
            <a:r>
              <a:rPr lang="en-GB" b="1" u="sng" dirty="0" smtClean="0">
                <a:solidFill>
                  <a:schemeClr val="bg2">
                    <a:lumMod val="60000"/>
                    <a:lumOff val="40000"/>
                  </a:schemeClr>
                </a:solidFill>
              </a:rPr>
              <a:t>Phase 1: Initiator</a:t>
            </a:r>
          </a:p>
          <a:p>
            <a:pPr marL="285750" indent="-285750">
              <a:lnSpc>
                <a:spcPct val="125000"/>
              </a:lnSpc>
              <a:buFont typeface="Arial" pitchFamily="34" charset="0"/>
              <a:buChar char="•"/>
            </a:pPr>
            <a:r>
              <a:rPr lang="en-GB" sz="1600" dirty="0" smtClean="0"/>
              <a:t>No communication permitted between groups</a:t>
            </a:r>
          </a:p>
          <a:p>
            <a:pPr marL="285750" indent="-285750">
              <a:lnSpc>
                <a:spcPct val="125000"/>
              </a:lnSpc>
              <a:buFont typeface="Arial" pitchFamily="34" charset="0"/>
              <a:buChar char="•"/>
            </a:pPr>
            <a:r>
              <a:rPr lang="en-GB" sz="1600" dirty="0" smtClean="0"/>
              <a:t>Attempt to reproduce existing literature</a:t>
            </a:r>
          </a:p>
          <a:p>
            <a:pPr marL="285750" indent="-285750">
              <a:lnSpc>
                <a:spcPct val="125000"/>
              </a:lnSpc>
              <a:buFont typeface="Arial" pitchFamily="34" charset="0"/>
              <a:buChar char="•"/>
            </a:pPr>
            <a:r>
              <a:rPr lang="en-GB" sz="1600" dirty="0" smtClean="0"/>
              <a:t>Deliver a </a:t>
            </a:r>
            <a:r>
              <a:rPr lang="en-GB" sz="1600" b="1" dirty="0" smtClean="0">
                <a:solidFill>
                  <a:srgbClr val="FFC000"/>
                </a:solidFill>
              </a:rPr>
              <a:t>coherent research story </a:t>
            </a:r>
            <a:r>
              <a:rPr lang="en-GB" sz="1600" dirty="0" smtClean="0"/>
              <a:t>by the end of Phase 1</a:t>
            </a:r>
            <a:endParaRPr lang="en-GB" sz="1600" dirty="0"/>
          </a:p>
        </p:txBody>
      </p:sp>
      <p:sp>
        <p:nvSpPr>
          <p:cNvPr id="16" name="TextBox 15"/>
          <p:cNvSpPr txBox="1"/>
          <p:nvPr/>
        </p:nvSpPr>
        <p:spPr>
          <a:xfrm>
            <a:off x="5892984" y="4471794"/>
            <a:ext cx="3060847" cy="1908215"/>
          </a:xfrm>
          <a:prstGeom prst="rect">
            <a:avLst/>
          </a:prstGeom>
          <a:noFill/>
        </p:spPr>
        <p:txBody>
          <a:bodyPr wrap="square" rtlCol="0">
            <a:spAutoFit/>
          </a:bodyPr>
          <a:lstStyle/>
          <a:p>
            <a:r>
              <a:rPr lang="en-GB" b="1" u="sng" dirty="0" smtClean="0">
                <a:solidFill>
                  <a:schemeClr val="bg2">
                    <a:lumMod val="60000"/>
                    <a:lumOff val="40000"/>
                  </a:schemeClr>
                </a:solidFill>
              </a:rPr>
              <a:t>Phase 2: Successor</a:t>
            </a:r>
          </a:p>
          <a:p>
            <a:pPr marL="285750" indent="-285750">
              <a:lnSpc>
                <a:spcPct val="125000"/>
              </a:lnSpc>
              <a:buFont typeface="Arial" pitchFamily="34" charset="0"/>
              <a:buChar char="•"/>
            </a:pPr>
            <a:r>
              <a:rPr lang="en-GB" sz="1600" dirty="0" smtClean="0"/>
              <a:t>Communication between groups still prohibited</a:t>
            </a:r>
          </a:p>
          <a:p>
            <a:pPr marL="285750" indent="-285750">
              <a:lnSpc>
                <a:spcPct val="125000"/>
              </a:lnSpc>
              <a:buFont typeface="Arial" pitchFamily="34" charset="0"/>
              <a:buChar char="•"/>
            </a:pPr>
            <a:r>
              <a:rPr lang="en-GB" sz="1600" dirty="0"/>
              <a:t>V</a:t>
            </a:r>
            <a:r>
              <a:rPr lang="en-GB" sz="1600" dirty="0" smtClean="0"/>
              <a:t>alidate and develop the inherited research story</a:t>
            </a:r>
          </a:p>
          <a:p>
            <a:pPr marL="285750" indent="-285750">
              <a:lnSpc>
                <a:spcPct val="125000"/>
              </a:lnSpc>
              <a:buFont typeface="Arial" pitchFamily="34" charset="0"/>
              <a:buChar char="•"/>
            </a:pPr>
            <a:r>
              <a:rPr lang="en-GB" sz="1600" dirty="0" smtClean="0"/>
              <a:t>Critique your predecessors</a:t>
            </a:r>
            <a:endParaRPr lang="en-GB" sz="1600" dirty="0"/>
          </a:p>
        </p:txBody>
      </p:sp>
      <p:sp>
        <p:nvSpPr>
          <p:cNvPr id="17" name="TextBox 16"/>
          <p:cNvSpPr txBox="1"/>
          <p:nvPr/>
        </p:nvSpPr>
        <p:spPr>
          <a:xfrm>
            <a:off x="415468" y="1268760"/>
            <a:ext cx="8009467" cy="707886"/>
          </a:xfrm>
          <a:prstGeom prst="rect">
            <a:avLst/>
          </a:prstGeom>
          <a:noFill/>
        </p:spPr>
        <p:txBody>
          <a:bodyPr wrap="square" rtlCol="0">
            <a:spAutoFit/>
          </a:bodyPr>
          <a:lstStyle/>
          <a:p>
            <a:pPr marL="285750" indent="-285750" algn="ctr">
              <a:buFont typeface="Arial" pitchFamily="34" charset="0"/>
              <a:buChar char="•"/>
            </a:pPr>
            <a:r>
              <a:rPr lang="en-GB" sz="2000" b="1" dirty="0" smtClean="0"/>
              <a:t>Role of </a:t>
            </a:r>
            <a:r>
              <a:rPr lang="en-GB" sz="2000" b="1" dirty="0" smtClean="0">
                <a:solidFill>
                  <a:srgbClr val="FFC000"/>
                </a:solidFill>
              </a:rPr>
              <a:t>research producer </a:t>
            </a:r>
            <a:r>
              <a:rPr lang="en-GB" sz="2000" b="1" dirty="0" smtClean="0"/>
              <a:t>vs. </a:t>
            </a:r>
            <a:r>
              <a:rPr lang="en-GB" sz="2000" b="1" dirty="0" smtClean="0">
                <a:solidFill>
                  <a:srgbClr val="FFC000"/>
                </a:solidFill>
              </a:rPr>
              <a:t>research user </a:t>
            </a:r>
          </a:p>
          <a:p>
            <a:pPr marL="285750" indent="-285750" algn="ctr">
              <a:buFont typeface="Arial" pitchFamily="34" charset="0"/>
              <a:buChar char="•"/>
            </a:pPr>
            <a:r>
              <a:rPr lang="en-GB" sz="2000" b="1" dirty="0" smtClean="0"/>
              <a:t>Can this approach help to foster awareness of reproducibility issues?</a:t>
            </a:r>
            <a:endParaRPr lang="en-GB" sz="2000" b="1" dirty="0"/>
          </a:p>
        </p:txBody>
      </p:sp>
      <p:sp>
        <p:nvSpPr>
          <p:cNvPr id="18" name="TextBox 17"/>
          <p:cNvSpPr txBox="1"/>
          <p:nvPr/>
        </p:nvSpPr>
        <p:spPr>
          <a:xfrm>
            <a:off x="2972898" y="4471794"/>
            <a:ext cx="2894605" cy="2523768"/>
          </a:xfrm>
          <a:prstGeom prst="rect">
            <a:avLst/>
          </a:prstGeom>
          <a:noFill/>
        </p:spPr>
        <p:txBody>
          <a:bodyPr wrap="square" rtlCol="0">
            <a:spAutoFit/>
          </a:bodyPr>
          <a:lstStyle/>
          <a:p>
            <a:r>
              <a:rPr lang="en-GB" b="1" u="sng" dirty="0" smtClean="0">
                <a:solidFill>
                  <a:schemeClr val="bg2">
                    <a:lumMod val="60000"/>
                    <a:lumOff val="40000"/>
                  </a:schemeClr>
                </a:solidFill>
              </a:rPr>
              <a:t>Throughout Phases 1 &amp; 2:</a:t>
            </a:r>
          </a:p>
          <a:p>
            <a:pPr marL="285750" indent="-285750">
              <a:lnSpc>
                <a:spcPct val="125000"/>
              </a:lnSpc>
              <a:buFont typeface="Arial" pitchFamily="34" charset="0"/>
              <a:buChar char="•"/>
            </a:pPr>
            <a:r>
              <a:rPr lang="en-GB" sz="1600" dirty="0" smtClean="0"/>
              <a:t>Daily lectures on open science culture &amp; techniques</a:t>
            </a:r>
          </a:p>
          <a:p>
            <a:pPr marL="285750" indent="-285750">
              <a:lnSpc>
                <a:spcPct val="125000"/>
              </a:lnSpc>
              <a:buFont typeface="Arial" pitchFamily="34" charset="0"/>
              <a:buChar char="•"/>
            </a:pPr>
            <a:r>
              <a:rPr lang="en-GB" sz="1600" dirty="0" smtClean="0"/>
              <a:t>First-hand application to own research work</a:t>
            </a:r>
          </a:p>
          <a:p>
            <a:pPr marL="285750" indent="-285750">
              <a:lnSpc>
                <a:spcPct val="125000"/>
              </a:lnSpc>
              <a:buFont typeface="Arial" pitchFamily="34" charset="0"/>
              <a:buChar char="•"/>
            </a:pPr>
            <a:r>
              <a:rPr lang="en-GB" sz="1600" dirty="0" smtClean="0"/>
              <a:t>Version control using </a:t>
            </a:r>
            <a:r>
              <a:rPr lang="en-GB" sz="1600" dirty="0" err="1" smtClean="0"/>
              <a:t>GitHub</a:t>
            </a:r>
            <a:endParaRPr lang="en-GB" sz="1600" dirty="0" smtClean="0"/>
          </a:p>
          <a:p>
            <a:pPr marL="285750" indent="-285750">
              <a:lnSpc>
                <a:spcPct val="125000"/>
              </a:lnSpc>
              <a:buFont typeface="Arial" pitchFamily="34" charset="0"/>
              <a:buChar char="•"/>
            </a:pPr>
            <a:r>
              <a:rPr lang="en-GB" sz="1600" dirty="0" smtClean="0"/>
              <a:t>Daily group supervision</a:t>
            </a:r>
          </a:p>
          <a:p>
            <a:pPr marL="285750" indent="-285750">
              <a:lnSpc>
                <a:spcPct val="125000"/>
              </a:lnSpc>
              <a:buFont typeface="Arial" pitchFamily="34" charset="0"/>
              <a:buChar char="•"/>
            </a:pPr>
            <a:endParaRPr lang="en-GB" sz="1600" dirty="0"/>
          </a:p>
        </p:txBody>
      </p:sp>
    </p:spTree>
    <p:extLst>
      <p:ext uri="{BB962C8B-B14F-4D97-AF65-F5344CB8AC3E}">
        <p14:creationId xmlns:p14="http://schemas.microsoft.com/office/powerpoint/2010/main" val="26877404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9824"/>
            <a:ext cx="9144000" cy="6858000"/>
          </a:xfrm>
          <a:prstGeom prst="rect">
            <a:avLst/>
          </a:prstGeom>
        </p:spPr>
      </p:pic>
      <p:sp>
        <p:nvSpPr>
          <p:cNvPr id="4" name="TextBox 3"/>
          <p:cNvSpPr txBox="1"/>
          <p:nvPr/>
        </p:nvSpPr>
        <p:spPr>
          <a:xfrm>
            <a:off x="1483661" y="62874"/>
            <a:ext cx="7066057" cy="1015663"/>
          </a:xfrm>
          <a:prstGeom prst="rect">
            <a:avLst/>
          </a:prstGeom>
          <a:noFill/>
        </p:spPr>
        <p:txBody>
          <a:bodyPr wrap="none" rtlCol="0">
            <a:spAutoFit/>
          </a:bodyPr>
          <a:lstStyle/>
          <a:p>
            <a:r>
              <a:rPr lang="en-US" sz="6000" dirty="0" smtClean="0">
                <a:solidFill>
                  <a:schemeClr val="bg1"/>
                </a:solidFill>
              </a:rPr>
              <a:t>Award of Blue Obelisk </a:t>
            </a:r>
            <a:endParaRPr lang="en-US" sz="6000" dirty="0">
              <a:solidFill>
                <a:schemeClr val="bg1"/>
              </a:solidFill>
            </a:endParaRPr>
          </a:p>
        </p:txBody>
      </p:sp>
      <p:sp>
        <p:nvSpPr>
          <p:cNvPr id="5" name="TextBox 4"/>
          <p:cNvSpPr txBox="1"/>
          <p:nvPr/>
        </p:nvSpPr>
        <p:spPr>
          <a:xfrm>
            <a:off x="190121" y="6150114"/>
            <a:ext cx="4403770" cy="707886"/>
          </a:xfrm>
          <a:prstGeom prst="rect">
            <a:avLst/>
          </a:prstGeom>
          <a:noFill/>
        </p:spPr>
        <p:txBody>
          <a:bodyPr wrap="none" rtlCol="0">
            <a:spAutoFit/>
          </a:bodyPr>
          <a:lstStyle/>
          <a:p>
            <a:r>
              <a:rPr lang="en-US" sz="4000" dirty="0" smtClean="0">
                <a:solidFill>
                  <a:srgbClr val="FFFF00"/>
                </a:solidFill>
              </a:rPr>
              <a:t>Jean-Claude Bradley </a:t>
            </a:r>
            <a:endParaRPr lang="en-US" sz="4000" dirty="0">
              <a:solidFill>
                <a:srgbClr val="FFFF00"/>
              </a:solidFill>
            </a:endParaRPr>
          </a:p>
        </p:txBody>
      </p:sp>
      <p:sp>
        <p:nvSpPr>
          <p:cNvPr id="6" name="TextBox 5"/>
          <p:cNvSpPr txBox="1"/>
          <p:nvPr/>
        </p:nvSpPr>
        <p:spPr>
          <a:xfrm>
            <a:off x="5244851" y="6177786"/>
            <a:ext cx="3782656" cy="707886"/>
          </a:xfrm>
          <a:prstGeom prst="rect">
            <a:avLst/>
          </a:prstGeom>
          <a:noFill/>
        </p:spPr>
        <p:txBody>
          <a:bodyPr wrap="none" rtlCol="0">
            <a:spAutoFit/>
          </a:bodyPr>
          <a:lstStyle/>
          <a:p>
            <a:r>
              <a:rPr lang="en-US" sz="4000" dirty="0" err="1" smtClean="0">
                <a:solidFill>
                  <a:srgbClr val="FFFF00"/>
                </a:solidFill>
              </a:rPr>
              <a:t>Egon</a:t>
            </a:r>
            <a:r>
              <a:rPr lang="en-US" sz="4000" dirty="0" smtClean="0">
                <a:solidFill>
                  <a:srgbClr val="FFFF00"/>
                </a:solidFill>
              </a:rPr>
              <a:t> </a:t>
            </a:r>
            <a:r>
              <a:rPr lang="en-US" sz="4000" dirty="0" err="1" smtClean="0">
                <a:solidFill>
                  <a:srgbClr val="FFFF00"/>
                </a:solidFill>
              </a:rPr>
              <a:t>Willighagen</a:t>
            </a:r>
            <a:endParaRPr lang="en-US" sz="4000" dirty="0">
              <a:solidFill>
                <a:srgbClr val="FFFF00"/>
              </a:solidFill>
            </a:endParaRPr>
          </a:p>
        </p:txBody>
      </p:sp>
    </p:spTree>
    <p:extLst>
      <p:ext uri="{BB962C8B-B14F-4D97-AF65-F5344CB8AC3E}">
        <p14:creationId xmlns:p14="http://schemas.microsoft.com/office/powerpoint/2010/main" val="96676013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816397" y="4357553"/>
            <a:ext cx="505099" cy="87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107504" y="116632"/>
            <a:ext cx="4824536" cy="1631216"/>
          </a:xfrm>
          <a:prstGeom prst="rect">
            <a:avLst/>
          </a:prstGeom>
        </p:spPr>
        <p:txBody>
          <a:bodyPr wrap="square">
            <a:spAutoFit/>
          </a:bodyPr>
          <a:lstStyle/>
          <a:p>
            <a:r>
              <a:rPr lang="en-GB" sz="2500" dirty="0" smtClean="0">
                <a:solidFill>
                  <a:srgbClr val="0000FF"/>
                </a:solidFill>
                <a:latin typeface="Aharoni" pitchFamily="2" charset="-79"/>
                <a:ea typeface="Adobe Gothic Std B" pitchFamily="34" charset="-128"/>
                <a:cs typeface="Aharoni" pitchFamily="2" charset="-79"/>
              </a:rPr>
              <a:t>“Do </a:t>
            </a:r>
            <a:r>
              <a:rPr lang="en-GB" sz="2500" dirty="0">
                <a:solidFill>
                  <a:srgbClr val="0000FF"/>
                </a:solidFill>
                <a:latin typeface="Aharoni" pitchFamily="2" charset="-79"/>
                <a:ea typeface="Adobe Gothic Std B" pitchFamily="34" charset="-128"/>
                <a:cs typeface="Aharoni" pitchFamily="2" charset="-79"/>
              </a:rPr>
              <a:t>you think you would be more confident in the future about trying to apply Open techniques to your </a:t>
            </a:r>
            <a:r>
              <a:rPr lang="en-GB" sz="2500" dirty="0" smtClean="0">
                <a:solidFill>
                  <a:srgbClr val="0000FF"/>
                </a:solidFill>
                <a:latin typeface="Aharoni" pitchFamily="2" charset="-79"/>
                <a:ea typeface="Adobe Gothic Std B" pitchFamily="34" charset="-128"/>
                <a:cs typeface="Aharoni" pitchFamily="2" charset="-79"/>
              </a:rPr>
              <a:t>work..?”</a:t>
            </a:r>
            <a:endParaRPr lang="en-GB" sz="2500" dirty="0">
              <a:solidFill>
                <a:srgbClr val="0000FF"/>
              </a:solidFill>
              <a:latin typeface="Aharoni" pitchFamily="2" charset="-79"/>
              <a:ea typeface="Adobe Gothic Std B" pitchFamily="34" charset="-128"/>
              <a:cs typeface="Aharoni" pitchFamily="2" charset="-79"/>
            </a:endParaRPr>
          </a:p>
        </p:txBody>
      </p:sp>
      <p:sp>
        <p:nvSpPr>
          <p:cNvPr id="8" name="Rectangle 7"/>
          <p:cNvSpPr/>
          <p:nvPr/>
        </p:nvSpPr>
        <p:spPr>
          <a:xfrm>
            <a:off x="2195736" y="5110152"/>
            <a:ext cx="6840760" cy="1631216"/>
          </a:xfrm>
          <a:prstGeom prst="rect">
            <a:avLst/>
          </a:prstGeom>
        </p:spPr>
        <p:txBody>
          <a:bodyPr wrap="square">
            <a:spAutoFit/>
          </a:bodyPr>
          <a:lstStyle/>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50% Yes, by myself</a:t>
            </a:r>
          </a:p>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41% Yes, with help/guidance</a:t>
            </a:r>
          </a:p>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9% No opinion/neutral</a:t>
            </a:r>
          </a:p>
          <a:p>
            <a:pPr marL="342900" indent="-342900" algn="r">
              <a:buFont typeface="Arial" pitchFamily="34" charset="0"/>
              <a:buChar char="•"/>
            </a:pPr>
            <a:r>
              <a:rPr lang="en-GB" sz="2500" dirty="0" smtClean="0">
                <a:solidFill>
                  <a:srgbClr val="FFC000"/>
                </a:solidFill>
                <a:latin typeface="Adobe Gothic Std B" pitchFamily="34" charset="-128"/>
                <a:ea typeface="Adobe Gothic Std B" pitchFamily="34" charset="-128"/>
                <a:cs typeface="Aharoni" pitchFamily="2" charset="-79"/>
              </a:rPr>
              <a:t>0% No</a:t>
            </a:r>
            <a:endParaRPr lang="en-GB" sz="2500" dirty="0">
              <a:solidFill>
                <a:srgbClr val="FFC000"/>
              </a:solidFill>
              <a:latin typeface="Adobe Gothic Std B" pitchFamily="34" charset="-128"/>
              <a:ea typeface="Adobe Gothic Std B" pitchFamily="34" charset="-128"/>
              <a:cs typeface="Aharoni" pitchFamily="2" charset="-79"/>
            </a:endParaRPr>
          </a:p>
        </p:txBody>
      </p:sp>
    </p:spTree>
    <p:extLst>
      <p:ext uri="{BB962C8B-B14F-4D97-AF65-F5344CB8AC3E}">
        <p14:creationId xmlns:p14="http://schemas.microsoft.com/office/powerpoint/2010/main" val="7041869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4720" y="53046"/>
            <a:ext cx="8319280" cy="769441"/>
          </a:xfrm>
          <a:prstGeom prst="rect">
            <a:avLst/>
          </a:prstGeom>
          <a:noFill/>
        </p:spPr>
        <p:txBody>
          <a:bodyPr wrap="none" rtlCol="0">
            <a:spAutoFit/>
          </a:bodyPr>
          <a:lstStyle/>
          <a:p>
            <a:r>
              <a:rPr lang="en-US" sz="4400" dirty="0" smtClean="0"/>
              <a:t>Ross </a:t>
            </a:r>
            <a:r>
              <a:rPr lang="en-US" sz="4400" dirty="0" err="1" smtClean="0"/>
              <a:t>Mounce</a:t>
            </a:r>
            <a:r>
              <a:rPr lang="en-US" sz="4400" dirty="0" smtClean="0"/>
              <a:t> (Bath), Panton Fellow </a:t>
            </a:r>
            <a:endParaRPr lang="en-US" sz="4400" dirty="0"/>
          </a:p>
        </p:txBody>
      </p:sp>
      <p:sp>
        <p:nvSpPr>
          <p:cNvPr id="6" name="Rectangle 5"/>
          <p:cNvSpPr/>
          <p:nvPr/>
        </p:nvSpPr>
        <p:spPr>
          <a:xfrm>
            <a:off x="360808" y="3123835"/>
            <a:ext cx="5997681" cy="3108544"/>
          </a:xfrm>
          <a:prstGeom prst="rect">
            <a:avLst/>
          </a:prstGeom>
        </p:spPr>
        <p:txBody>
          <a:bodyPr wrap="none">
            <a:spAutoFit/>
          </a:bodyPr>
          <a:lstStyle/>
          <a:p>
            <a:pPr marL="285750" indent="-285750">
              <a:buFont typeface="Arial"/>
              <a:buChar char="•"/>
            </a:pPr>
            <a:r>
              <a:rPr lang="en-US" sz="2800" dirty="0" smtClean="0"/>
              <a:t>Sharing research data: </a:t>
            </a:r>
          </a:p>
          <a:p>
            <a:r>
              <a:rPr lang="en-US" sz="2800" dirty="0" smtClean="0">
                <a:hlinkClick r:id="rId2"/>
              </a:rPr>
              <a:t>http://www.slideshare.net/rossmounce</a:t>
            </a:r>
            <a:r>
              <a:rPr lang="en-US" sz="2800" dirty="0" smtClean="0"/>
              <a:t> </a:t>
            </a:r>
          </a:p>
          <a:p>
            <a:pPr marL="285750" indent="-285750">
              <a:buFont typeface="Arial"/>
              <a:buChar char="•"/>
            </a:pPr>
            <a:r>
              <a:rPr lang="en-US" sz="2800" dirty="0" smtClean="0"/>
              <a:t>How to</a:t>
            </a:r>
            <a:r>
              <a:rPr lang="en-US" sz="2800" dirty="0" smtClean="0"/>
              <a:t> figures from PLOS/One [</a:t>
            </a:r>
            <a:r>
              <a:rPr lang="en-US" sz="2800" dirty="0" smtClean="0">
                <a:hlinkClick r:id="rId3"/>
              </a:rPr>
              <a:t>link</a:t>
            </a:r>
            <a:r>
              <a:rPr lang="en-US" sz="2800" dirty="0" smtClean="0"/>
              <a:t>]: </a:t>
            </a:r>
          </a:p>
          <a:p>
            <a:endParaRPr lang="en-US" sz="2800" dirty="0">
              <a:hlinkClick r:id="rId4"/>
            </a:endParaRPr>
          </a:p>
          <a:p>
            <a:r>
              <a:rPr lang="en-US" sz="2800" dirty="0" smtClean="0">
                <a:hlinkClick r:id="rId4"/>
              </a:rPr>
              <a:t>Ross shows how to bring figures to life: </a:t>
            </a:r>
          </a:p>
          <a:p>
            <a:pPr marL="285750" indent="-285750">
              <a:buFont typeface="Arial"/>
              <a:buChar char="•"/>
            </a:pPr>
            <a:r>
              <a:rPr lang="en-US" sz="2800" dirty="0" err="1" smtClean="0"/>
              <a:t>PLOSOne</a:t>
            </a:r>
            <a:r>
              <a:rPr lang="en-US" sz="2800" dirty="0" smtClean="0"/>
              <a:t> at </a:t>
            </a:r>
            <a:r>
              <a:rPr lang="en-US" sz="2800" dirty="0" smtClean="0">
                <a:hlinkClick r:id="rId5"/>
              </a:rPr>
              <a:t>http://bit.ly/PLOStrees</a:t>
            </a:r>
            <a:r>
              <a:rPr lang="en-US" sz="2800" dirty="0" smtClean="0"/>
              <a:t> </a:t>
            </a:r>
          </a:p>
          <a:p>
            <a:pPr marL="285750" indent="-285750">
              <a:buFont typeface="Arial"/>
              <a:buChar char="•"/>
            </a:pPr>
            <a:r>
              <a:rPr lang="en-US" sz="2800" dirty="0" smtClean="0"/>
              <a:t>PLOS at </a:t>
            </a:r>
            <a:r>
              <a:rPr lang="en-US" sz="2800" dirty="0" smtClean="0">
                <a:hlinkClick r:id="rId6"/>
              </a:rPr>
              <a:t>http://bit.ly/phylofigs</a:t>
            </a:r>
            <a:r>
              <a:rPr lang="en-US" sz="2800" dirty="0" smtClean="0"/>
              <a:t> (demo)</a:t>
            </a:r>
          </a:p>
        </p:txBody>
      </p:sp>
      <p:pic>
        <p:nvPicPr>
          <p:cNvPr id="9" name="Picture 8"/>
          <p:cNvPicPr>
            <a:picLocks noChangeAspect="1"/>
          </p:cNvPicPr>
          <p:nvPr/>
        </p:nvPicPr>
        <p:blipFill>
          <a:blip r:embed="rId7"/>
          <a:stretch>
            <a:fillRect/>
          </a:stretch>
        </p:blipFill>
        <p:spPr>
          <a:xfrm>
            <a:off x="0" y="1040055"/>
            <a:ext cx="9144000" cy="1952962"/>
          </a:xfrm>
          <a:prstGeom prst="rect">
            <a:avLst/>
          </a:prstGeom>
        </p:spPr>
      </p:pic>
    </p:spTree>
    <p:extLst>
      <p:ext uri="{BB962C8B-B14F-4D97-AF65-F5344CB8AC3E}">
        <p14:creationId xmlns:p14="http://schemas.microsoft.com/office/powerpoint/2010/main" val="338661032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902316"/>
            <a:ext cx="6932999" cy="45606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TOOLS</a:t>
            </a:r>
            <a:endParaRPr lang="en-US" sz="2400" dirty="0"/>
          </a:p>
        </p:txBody>
      </p:sp>
      <p:sp>
        <p:nvSpPr>
          <p:cNvPr id="2" name="Title 1"/>
          <p:cNvSpPr>
            <a:spLocks noGrp="1"/>
          </p:cNvSpPr>
          <p:nvPr>
            <p:ph type="title"/>
          </p:nvPr>
        </p:nvSpPr>
        <p:spPr>
          <a:xfrm>
            <a:off x="547004" y="-1856"/>
            <a:ext cx="7945915" cy="904172"/>
          </a:xfrm>
        </p:spPr>
        <p:txBody>
          <a:bodyPr/>
          <a:lstStyle/>
          <a:p>
            <a:r>
              <a:rPr lang="en-US" dirty="0" smtClean="0"/>
              <a:t>Open Notebook Science</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25859" y="2387429"/>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614861" y="1034701"/>
            <a:ext cx="1796842" cy="1200328"/>
          </a:xfrm>
          <a:prstGeom prst="rect">
            <a:avLst/>
          </a:prstGeom>
        </p:spPr>
        <p:txBody>
          <a:bodyPr wrap="square">
            <a:spAutoFit/>
          </a:bodyPr>
          <a:lstStyle/>
          <a:p>
            <a:r>
              <a:rPr lang="en-US" sz="2400" dirty="0" smtClean="0"/>
              <a:t>Open engineered</a:t>
            </a:r>
          </a:p>
          <a:p>
            <a:r>
              <a:rPr lang="en-US" sz="2400" dirty="0" smtClean="0"/>
              <a:t>repository</a:t>
            </a:r>
            <a:endParaRPr lang="en-US" sz="2400" dirty="0"/>
          </a:p>
        </p:txBody>
      </p:sp>
      <p:sp>
        <p:nvSpPr>
          <p:cNvPr id="35" name="Rectangle 34"/>
          <p:cNvSpPr/>
          <p:nvPr/>
        </p:nvSpPr>
        <p:spPr>
          <a:xfrm>
            <a:off x="3129271" y="4542616"/>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257260" y="1835925"/>
            <a:ext cx="2193789"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INSTRUMENT</a:t>
            </a:r>
            <a:endParaRPr lang="en-US" sz="1600"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313655"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1" name="Rectangle 40"/>
          <p:cNvSpPr/>
          <p:nvPr/>
        </p:nvSpPr>
        <p:spPr>
          <a:xfrm>
            <a:off x="3633780" y="2455598"/>
            <a:ext cx="787896" cy="369332"/>
          </a:xfrm>
          <a:prstGeom prst="rect">
            <a:avLst/>
          </a:prstGeom>
        </p:spPr>
        <p:txBody>
          <a:bodyPr wrap="none">
            <a:spAutoFit/>
          </a:bodyPr>
          <a:lstStyle/>
          <a:p>
            <a:r>
              <a:rPr lang="en-US" dirty="0" smtClean="0"/>
              <a:t>merge</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424716" y="3744236"/>
            <a:ext cx="1509071"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MODEL</a:t>
            </a:r>
            <a:endParaRPr lang="en-US" sz="1600" dirty="0"/>
          </a:p>
        </p:txBody>
      </p:sp>
      <p:cxnSp>
        <p:nvCxnSpPr>
          <p:cNvPr id="44" name="Curved Connector 43"/>
          <p:cNvCxnSpPr/>
          <p:nvPr/>
        </p:nvCxnSpPr>
        <p:spPr>
          <a:xfrm rot="5400000">
            <a:off x="2554692" y="2777204"/>
            <a:ext cx="1486531" cy="67164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3312110" y="1683473"/>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sp>
        <p:nvSpPr>
          <p:cNvPr id="29" name="Cloud 28"/>
          <p:cNvSpPr/>
          <p:nvPr/>
        </p:nvSpPr>
        <p:spPr>
          <a:xfrm>
            <a:off x="1257260" y="259578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cxnSp>
        <p:nvCxnSpPr>
          <p:cNvPr id="30" name="Curved Connector 29"/>
          <p:cNvCxnSpPr/>
          <p:nvPr/>
        </p:nvCxnSpPr>
        <p:spPr>
          <a:xfrm>
            <a:off x="2245107" y="2938934"/>
            <a:ext cx="2167920" cy="1347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367347" y="2510955"/>
            <a:ext cx="1210225" cy="369332"/>
          </a:xfrm>
          <a:prstGeom prst="rect">
            <a:avLst/>
          </a:prstGeom>
        </p:spPr>
        <p:txBody>
          <a:bodyPr wrap="none">
            <a:spAutoFit/>
          </a:bodyPr>
          <a:lstStyle/>
          <a:p>
            <a:r>
              <a:rPr lang="en-US" dirty="0" smtClean="0"/>
              <a:t>knowledge</a:t>
            </a:r>
            <a:endParaRPr lang="en-US" dirty="0"/>
          </a:p>
        </p:txBody>
      </p:sp>
      <p:sp>
        <p:nvSpPr>
          <p:cNvPr id="34" name="Rectangle 33"/>
          <p:cNvSpPr/>
          <p:nvPr/>
        </p:nvSpPr>
        <p:spPr>
          <a:xfrm>
            <a:off x="1856533" y="3287037"/>
            <a:ext cx="1003287" cy="369332"/>
          </a:xfrm>
          <a:prstGeom prst="rect">
            <a:avLst/>
          </a:prstGeom>
        </p:spPr>
        <p:txBody>
          <a:bodyPr wrap="none">
            <a:spAutoFit/>
          </a:bodyPr>
          <a:lstStyle/>
          <a:p>
            <a:r>
              <a:rPr lang="en-US" dirty="0" smtClean="0"/>
              <a:t>calibrate</a:t>
            </a:r>
            <a:endParaRPr lang="en-US" dirty="0"/>
          </a:p>
        </p:txBody>
      </p:sp>
      <p:cxnSp>
        <p:nvCxnSpPr>
          <p:cNvPr id="37" name="Curved Connector 36"/>
          <p:cNvCxnSpPr/>
          <p:nvPr/>
        </p:nvCxnSpPr>
        <p:spPr>
          <a:xfrm rot="10800000">
            <a:off x="2245108" y="3073718"/>
            <a:ext cx="3268839" cy="67051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285744" y="2200403"/>
            <a:ext cx="218096"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p:nvPr/>
        </p:nvCxnSpPr>
        <p:spPr>
          <a:xfrm flipH="1">
            <a:off x="6232876" y="2938934"/>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98105" y="2938934"/>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285744" y="2405646"/>
            <a:ext cx="218096"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flipV="1">
            <a:off x="6059816" y="2595888"/>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489459" y="2595888"/>
            <a:ext cx="258136"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5022911" y="4391356"/>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a:off x="5022911" y="5129887"/>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188140" y="5129887"/>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5022911" y="4596599"/>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flipV="1">
            <a:off x="4849851" y="4786842"/>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16920" y="4786841"/>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69982" y="5506975"/>
            <a:ext cx="8484183" cy="1384995"/>
          </a:xfrm>
          <a:prstGeom prst="rect">
            <a:avLst/>
          </a:prstGeom>
          <a:noFill/>
        </p:spPr>
        <p:txBody>
          <a:bodyPr wrap="square" rtlCol="0">
            <a:spAutoFit/>
          </a:bodyPr>
          <a:lstStyle/>
          <a:p>
            <a:r>
              <a:rPr lang="en-US" sz="2800" dirty="0" smtClean="0"/>
              <a:t>Problems are solved communally; </a:t>
            </a:r>
          </a:p>
          <a:p>
            <a:r>
              <a:rPr lang="en-US" sz="2800" dirty="0" smtClean="0"/>
              <a:t>Nothing is needlessly duplicated; “publication“ is continuous </a:t>
            </a:r>
            <a:endParaRPr lang="en-US" sz="2800" dirty="0"/>
          </a:p>
        </p:txBody>
      </p:sp>
      <p:sp>
        <p:nvSpPr>
          <p:cNvPr id="64" name="Rectangle 63"/>
          <p:cNvSpPr/>
          <p:nvPr/>
        </p:nvSpPr>
        <p:spPr>
          <a:xfrm>
            <a:off x="7084761" y="3744237"/>
            <a:ext cx="1796842" cy="1569660"/>
          </a:xfrm>
          <a:prstGeom prst="rect">
            <a:avLst/>
          </a:prstGeom>
        </p:spPr>
        <p:txBody>
          <a:bodyPr wrap="square">
            <a:spAutoFit/>
          </a:bodyPr>
          <a:lstStyle/>
          <a:p>
            <a:r>
              <a:rPr lang="en-US" sz="2400" dirty="0" smtClean="0"/>
              <a:t>Machines and humans</a:t>
            </a:r>
          </a:p>
          <a:p>
            <a:r>
              <a:rPr lang="en-US" sz="2400" dirty="0" smtClean="0"/>
              <a:t>Working together</a:t>
            </a:r>
          </a:p>
        </p:txBody>
      </p:sp>
      <p:sp>
        <p:nvSpPr>
          <p:cNvPr id="3" name="TextBox 2"/>
          <p:cNvSpPr txBox="1"/>
          <p:nvPr/>
        </p:nvSpPr>
        <p:spPr>
          <a:xfrm>
            <a:off x="1063757" y="3744236"/>
            <a:ext cx="1294420" cy="646331"/>
          </a:xfrm>
          <a:prstGeom prst="rect">
            <a:avLst/>
          </a:prstGeom>
          <a:noFill/>
        </p:spPr>
        <p:txBody>
          <a:bodyPr wrap="none" rtlCol="0">
            <a:spAutoFit/>
          </a:bodyPr>
          <a:lstStyle/>
          <a:p>
            <a:r>
              <a:rPr lang="en-US" sz="3600" dirty="0" smtClean="0">
                <a:solidFill>
                  <a:srgbClr val="008000"/>
                </a:solidFill>
              </a:rPr>
              <a:t>CC-BY</a:t>
            </a:r>
            <a:endParaRPr lang="en-US" sz="3600" dirty="0">
              <a:solidFill>
                <a:srgbClr val="008000"/>
              </a:solidFill>
            </a:endParaRPr>
          </a:p>
        </p:txBody>
      </p:sp>
    </p:spTree>
    <p:extLst>
      <p:ext uri="{BB962C8B-B14F-4D97-AF65-F5344CB8AC3E}">
        <p14:creationId xmlns:p14="http://schemas.microsoft.com/office/powerpoint/2010/main" val="15907009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004" y="173354"/>
            <a:ext cx="7945915" cy="904172"/>
          </a:xfrm>
        </p:spPr>
        <p:txBody>
          <a:bodyPr/>
          <a:lstStyle/>
          <a:p>
            <a:r>
              <a:rPr lang="en-US" dirty="0" smtClean="0"/>
              <a:t>Content Mining </a:t>
            </a:r>
            <a:endParaRPr lang="en-US" dirty="0"/>
          </a:p>
        </p:txBody>
      </p:sp>
      <p:sp>
        <p:nvSpPr>
          <p:cNvPr id="4" name="Oval 3"/>
          <p:cNvSpPr/>
          <p:nvPr/>
        </p:nvSpPr>
        <p:spPr>
          <a:xfrm>
            <a:off x="484948" y="2687182"/>
            <a:ext cx="2368008" cy="8979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“Lab” work</a:t>
            </a:r>
            <a:endParaRPr lang="en-US" sz="2400" dirty="0"/>
          </a:p>
        </p:txBody>
      </p:sp>
      <p:cxnSp>
        <p:nvCxnSpPr>
          <p:cNvPr id="6" name="Straight Arrow Connector 5"/>
          <p:cNvCxnSpPr/>
          <p:nvPr/>
        </p:nvCxnSpPr>
        <p:spPr>
          <a:xfrm>
            <a:off x="2657732" y="3123324"/>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568604" y="2674355"/>
            <a:ext cx="1937206" cy="11288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paper/thesis</a:t>
            </a:r>
            <a:endParaRPr lang="en-US" sz="2400" dirty="0"/>
          </a:p>
        </p:txBody>
      </p:sp>
      <p:cxnSp>
        <p:nvCxnSpPr>
          <p:cNvPr id="15" name="Straight Arrow Connector 14"/>
          <p:cNvCxnSpPr/>
          <p:nvPr/>
        </p:nvCxnSpPr>
        <p:spPr>
          <a:xfrm>
            <a:off x="5505810" y="3275724"/>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852956" y="2655003"/>
            <a:ext cx="715648" cy="369332"/>
          </a:xfrm>
          <a:prstGeom prst="rect">
            <a:avLst/>
          </a:prstGeom>
        </p:spPr>
        <p:txBody>
          <a:bodyPr wrap="none">
            <a:spAutoFit/>
          </a:bodyPr>
          <a:lstStyle/>
          <a:p>
            <a:r>
              <a:rPr lang="en-US" dirty="0" smtClean="0"/>
              <a:t>Write</a:t>
            </a:r>
            <a:endParaRPr lang="en-US" dirty="0"/>
          </a:p>
        </p:txBody>
      </p:sp>
      <p:sp>
        <p:nvSpPr>
          <p:cNvPr id="23" name="Rectangle 22"/>
          <p:cNvSpPr/>
          <p:nvPr/>
        </p:nvSpPr>
        <p:spPr>
          <a:xfrm>
            <a:off x="6529613" y="2938657"/>
            <a:ext cx="1554862" cy="461665"/>
          </a:xfrm>
          <a:prstGeom prst="rect">
            <a:avLst/>
          </a:prstGeom>
        </p:spPr>
        <p:txBody>
          <a:bodyPr wrap="square">
            <a:spAutoFit/>
          </a:bodyPr>
          <a:lstStyle/>
          <a:p>
            <a:r>
              <a:rPr lang="en-US" sz="2400" dirty="0" smtClean="0"/>
              <a:t>publish</a:t>
            </a:r>
            <a:endParaRPr lang="en-US" sz="2400" dirty="0"/>
          </a:p>
        </p:txBody>
      </p:sp>
      <p:sp>
        <p:nvSpPr>
          <p:cNvPr id="24" name="Cloud 23"/>
          <p:cNvSpPr/>
          <p:nvPr/>
        </p:nvSpPr>
        <p:spPr>
          <a:xfrm>
            <a:off x="2202296" y="1288965"/>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25" name="Straight Arrow Connector 24"/>
          <p:cNvCxnSpPr/>
          <p:nvPr/>
        </p:nvCxnSpPr>
        <p:spPr>
          <a:xfrm flipV="1">
            <a:off x="1704036" y="1776417"/>
            <a:ext cx="650660" cy="8859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824491" y="2082529"/>
            <a:ext cx="650660" cy="604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4222373" y="2081460"/>
            <a:ext cx="505555" cy="369332"/>
          </a:xfrm>
          <a:prstGeom prst="rect">
            <a:avLst/>
          </a:prstGeom>
        </p:spPr>
        <p:txBody>
          <a:bodyPr wrap="none">
            <a:spAutoFit/>
          </a:bodyPr>
          <a:lstStyle/>
          <a:p>
            <a:r>
              <a:rPr lang="en-US" dirty="0" smtClean="0"/>
              <a:t>???</a:t>
            </a:r>
            <a:endParaRPr lang="en-US" dirty="0"/>
          </a:p>
        </p:txBody>
      </p:sp>
      <p:sp>
        <p:nvSpPr>
          <p:cNvPr id="31" name="Rectangle 30"/>
          <p:cNvSpPr/>
          <p:nvPr/>
        </p:nvSpPr>
        <p:spPr>
          <a:xfrm>
            <a:off x="2862311" y="1121811"/>
            <a:ext cx="706293" cy="369332"/>
          </a:xfrm>
          <a:prstGeom prst="rect">
            <a:avLst/>
          </a:prstGeom>
        </p:spPr>
        <p:txBody>
          <a:bodyPr wrap="none">
            <a:spAutoFit/>
          </a:bodyPr>
          <a:lstStyle/>
          <a:p>
            <a:r>
              <a:rPr lang="en-US" dirty="0" smtClean="0"/>
              <a:t>DATA</a:t>
            </a:r>
            <a:endParaRPr lang="en-US" dirty="0"/>
          </a:p>
        </p:txBody>
      </p:sp>
      <p:sp>
        <p:nvSpPr>
          <p:cNvPr id="32" name="Cloud 31"/>
          <p:cNvSpPr/>
          <p:nvPr/>
        </p:nvSpPr>
        <p:spPr>
          <a:xfrm>
            <a:off x="3053370" y="1685091"/>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sp>
        <p:nvSpPr>
          <p:cNvPr id="33" name="Cloud 32"/>
          <p:cNvSpPr/>
          <p:nvPr/>
        </p:nvSpPr>
        <p:spPr>
          <a:xfrm>
            <a:off x="3624267" y="1106313"/>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34" name="Straight Arrow Connector 33"/>
          <p:cNvCxnSpPr/>
          <p:nvPr/>
        </p:nvCxnSpPr>
        <p:spPr>
          <a:xfrm flipV="1">
            <a:off x="2190692" y="2172543"/>
            <a:ext cx="862678" cy="54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Cloud 25"/>
          <p:cNvSpPr/>
          <p:nvPr/>
        </p:nvSpPr>
        <p:spPr>
          <a:xfrm>
            <a:off x="7358067" y="4148758"/>
            <a:ext cx="833433"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28" name="Straight Arrow Connector 27"/>
          <p:cNvCxnSpPr/>
          <p:nvPr/>
        </p:nvCxnSpPr>
        <p:spPr>
          <a:xfrm>
            <a:off x="7037244" y="3400322"/>
            <a:ext cx="536707" cy="748436"/>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050496" y="4018778"/>
            <a:ext cx="3288881" cy="830997"/>
          </a:xfrm>
          <a:prstGeom prst="rect">
            <a:avLst/>
          </a:prstGeom>
          <a:noFill/>
        </p:spPr>
        <p:txBody>
          <a:bodyPr wrap="none" rtlCol="0">
            <a:spAutoFit/>
          </a:bodyPr>
          <a:lstStyle/>
          <a:p>
            <a:r>
              <a:rPr lang="en-US" sz="2400" b="1" dirty="0" smtClean="0">
                <a:solidFill>
                  <a:srgbClr val="FF0000"/>
                </a:solidFill>
              </a:rPr>
              <a:t>Intelligent software</a:t>
            </a:r>
          </a:p>
          <a:p>
            <a:r>
              <a:rPr lang="en-US" sz="2400" b="1" dirty="0" smtClean="0">
                <a:solidFill>
                  <a:srgbClr val="FF0000"/>
                </a:solidFill>
              </a:rPr>
              <a:t>To read scientific papers</a:t>
            </a:r>
            <a:endParaRPr lang="en-US" sz="2400" b="1" dirty="0">
              <a:solidFill>
                <a:srgbClr val="FF0000"/>
              </a:solidFill>
            </a:endParaRPr>
          </a:p>
        </p:txBody>
      </p:sp>
      <p:sp>
        <p:nvSpPr>
          <p:cNvPr id="35" name="Rectangle 34"/>
          <p:cNvSpPr/>
          <p:nvPr/>
        </p:nvSpPr>
        <p:spPr>
          <a:xfrm>
            <a:off x="7358067" y="4148758"/>
            <a:ext cx="706293" cy="369332"/>
          </a:xfrm>
          <a:prstGeom prst="rect">
            <a:avLst/>
          </a:prstGeom>
        </p:spPr>
        <p:txBody>
          <a:bodyPr wrap="none">
            <a:spAutoFit/>
          </a:bodyPr>
          <a:lstStyle/>
          <a:p>
            <a:r>
              <a:rPr lang="en-US" dirty="0" smtClean="0"/>
              <a:t>DATA</a:t>
            </a:r>
            <a:endParaRPr lang="en-US" dirty="0"/>
          </a:p>
        </p:txBody>
      </p:sp>
      <p:sp>
        <p:nvSpPr>
          <p:cNvPr id="36" name="Rectangle 35"/>
          <p:cNvSpPr/>
          <p:nvPr/>
        </p:nvSpPr>
        <p:spPr>
          <a:xfrm>
            <a:off x="691537" y="5021457"/>
            <a:ext cx="8298439" cy="1200328"/>
          </a:xfrm>
          <a:prstGeom prst="rect">
            <a:avLst/>
          </a:prstGeom>
        </p:spPr>
        <p:txBody>
          <a:bodyPr wrap="square">
            <a:spAutoFit/>
          </a:bodyPr>
          <a:lstStyle/>
          <a:p>
            <a:r>
              <a:rPr lang="en-US" sz="2400" dirty="0" smtClean="0"/>
              <a:t>Despite the inefficiency and loss much unused data remains</a:t>
            </a:r>
          </a:p>
          <a:p>
            <a:r>
              <a:rPr lang="en-US" sz="2400" dirty="0" smtClean="0"/>
              <a:t>In published articles. Publishers have tried to stop us mining it. </a:t>
            </a:r>
          </a:p>
          <a:p>
            <a:r>
              <a:rPr lang="en-US" sz="2400" dirty="0" smtClean="0"/>
              <a:t>On 2014-06-01 IT WILL BE LEGAL IN UK!</a:t>
            </a:r>
            <a:endParaRPr lang="en-US" sz="2400" dirty="0"/>
          </a:p>
        </p:txBody>
      </p:sp>
    </p:spTree>
    <p:extLst>
      <p:ext uri="{BB962C8B-B14F-4D97-AF65-F5344CB8AC3E}">
        <p14:creationId xmlns:p14="http://schemas.microsoft.com/office/powerpoint/2010/main" val="325622614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970" y="217639"/>
            <a:ext cx="7945915" cy="904172"/>
          </a:xfrm>
        </p:spPr>
        <p:txBody>
          <a:bodyPr>
            <a:normAutofit/>
          </a:bodyPr>
          <a:lstStyle/>
          <a:p>
            <a:r>
              <a:rPr lang="en-US" dirty="0" smtClean="0"/>
              <a:t>Content Mining</a:t>
            </a:r>
            <a:endParaRPr lang="en-US" dirty="0"/>
          </a:p>
        </p:txBody>
      </p:sp>
      <p:sp>
        <p:nvSpPr>
          <p:cNvPr id="9" name="TextBox 8"/>
          <p:cNvSpPr txBox="1"/>
          <p:nvPr/>
        </p:nvSpPr>
        <p:spPr>
          <a:xfrm>
            <a:off x="162455" y="2129395"/>
            <a:ext cx="8981545" cy="4524315"/>
          </a:xfrm>
          <a:prstGeom prst="rect">
            <a:avLst/>
          </a:prstGeom>
          <a:noFill/>
        </p:spPr>
        <p:txBody>
          <a:bodyPr wrap="none" rtlCol="0">
            <a:spAutoFit/>
          </a:bodyPr>
          <a:lstStyle/>
          <a:p>
            <a:pPr marL="285750" indent="-285750">
              <a:buFont typeface="Arial"/>
              <a:buChar char="•"/>
            </a:pPr>
            <a:r>
              <a:rPr lang="en-US" sz="3200" dirty="0" smtClean="0"/>
              <a:t>1,000,000 papers/year =&gt; 3,000 / day =&gt; 2 /min</a:t>
            </a:r>
          </a:p>
          <a:p>
            <a:pPr marL="285750" indent="-285750">
              <a:buFont typeface="Arial"/>
              <a:buChar char="•"/>
            </a:pPr>
            <a:r>
              <a:rPr lang="en-US" sz="3200" dirty="0" smtClean="0"/>
              <a:t>10,000+ phylogenetic trees (Ross </a:t>
            </a:r>
            <a:r>
              <a:rPr lang="en-US" sz="3200" dirty="0" err="1" smtClean="0"/>
              <a:t>Mounce</a:t>
            </a:r>
            <a:r>
              <a:rPr lang="en-US" sz="3200" dirty="0" smtClean="0"/>
              <a:t>, BBSRC)</a:t>
            </a:r>
          </a:p>
          <a:p>
            <a:pPr marL="285750" indent="-285750">
              <a:buFont typeface="Arial"/>
              <a:buChar char="•"/>
            </a:pPr>
            <a:r>
              <a:rPr lang="en-US" sz="3200" dirty="0" smtClean="0"/>
              <a:t>20,000 chemical reactions / day</a:t>
            </a:r>
          </a:p>
          <a:p>
            <a:pPr marL="285750" indent="-285750">
              <a:buFont typeface="Arial"/>
              <a:buChar char="•"/>
            </a:pPr>
            <a:r>
              <a:rPr lang="en-US" sz="3200" dirty="0" smtClean="0"/>
              <a:t>&gt;&gt; 1 million graphs, plots, bar charts, statistics</a:t>
            </a:r>
          </a:p>
          <a:p>
            <a:pPr marL="285750" indent="-285750">
              <a:buFont typeface="Arial"/>
              <a:buChar char="•"/>
            </a:pPr>
            <a:endParaRPr lang="en-US" sz="3200" dirty="0"/>
          </a:p>
          <a:p>
            <a:pPr marL="285750" indent="-285750">
              <a:buFont typeface="Arial"/>
              <a:buChar char="•"/>
            </a:pPr>
            <a:r>
              <a:rPr lang="en-US" sz="3200" dirty="0" smtClean="0"/>
              <a:t>Possible on a laptop</a:t>
            </a:r>
          </a:p>
          <a:p>
            <a:pPr marL="285750" indent="-285750">
              <a:buFont typeface="Arial"/>
              <a:buChar char="•"/>
            </a:pPr>
            <a:r>
              <a:rPr lang="en-US" sz="3200" dirty="0" smtClean="0">
                <a:hlinkClick r:id="rId2"/>
              </a:rPr>
              <a:t>http://</a:t>
            </a:r>
            <a:r>
              <a:rPr lang="en-US" sz="3200" dirty="0" smtClean="0">
                <a:hlinkClick r:id="rId2"/>
              </a:rPr>
              <a:t>contentmine.org</a:t>
            </a:r>
            <a:r>
              <a:rPr lang="en-US" sz="3200" dirty="0" smtClean="0"/>
              <a:t> </a:t>
            </a:r>
            <a:endParaRPr lang="en-US" sz="3200" dirty="0" smtClean="0"/>
          </a:p>
          <a:p>
            <a:pPr marL="285750" indent="-285750">
              <a:buFont typeface="Arial"/>
              <a:buChar char="•"/>
            </a:pPr>
            <a:endParaRPr lang="en-US" sz="3200" dirty="0"/>
          </a:p>
          <a:p>
            <a:r>
              <a:rPr lang="en-US" sz="3200" dirty="0" smtClean="0"/>
              <a:t>Anyone interested in data from clinical trials papers?</a:t>
            </a:r>
            <a:endParaRPr lang="en-US" sz="3200" dirty="0"/>
          </a:p>
        </p:txBody>
      </p:sp>
    </p:spTree>
    <p:extLst>
      <p:ext uri="{BB962C8B-B14F-4D97-AF65-F5344CB8AC3E}">
        <p14:creationId xmlns:p14="http://schemas.microsoft.com/office/powerpoint/2010/main" val="270540610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336400"/>
            <a:ext cx="7772400" cy="2494400"/>
          </a:xfrm>
          <a:prstGeom prst="rect">
            <a:avLst/>
          </a:prstGeom>
        </p:spPr>
        <p:txBody>
          <a:bodyPr lIns="91425" tIns="91425" rIns="91425" bIns="91425" anchor="b" anchorCtr="0">
            <a:noAutofit/>
          </a:bodyPr>
          <a:lstStyle/>
          <a:p>
            <a:pPr>
              <a:buNone/>
            </a:pPr>
            <a:r>
              <a:rPr lang="en-GB" sz="3600"/>
              <a:t>AMI2: High-throughput extraction of semantic chemistry from the scientific literature</a:t>
            </a:r>
          </a:p>
        </p:txBody>
      </p:sp>
      <p:sp>
        <p:nvSpPr>
          <p:cNvPr id="30" name="Shape 30"/>
          <p:cNvSpPr txBox="1">
            <a:spLocks noGrp="1"/>
          </p:cNvSpPr>
          <p:nvPr>
            <p:ph type="subTitle" idx="1"/>
          </p:nvPr>
        </p:nvSpPr>
        <p:spPr>
          <a:xfrm>
            <a:off x="172126" y="2905801"/>
            <a:ext cx="8899799" cy="1046399"/>
          </a:xfrm>
          <a:prstGeom prst="rect">
            <a:avLst/>
          </a:prstGeom>
        </p:spPr>
        <p:txBody>
          <a:bodyPr lIns="91425" tIns="91425" rIns="91425" bIns="91425" anchor="t" anchorCtr="0">
            <a:noAutofit/>
          </a:bodyPr>
          <a:lstStyle/>
          <a:p>
            <a:pPr>
              <a:buNone/>
            </a:pPr>
            <a:r>
              <a:rPr lang="en-GB" dirty="0"/>
              <a:t>Andy </a:t>
            </a:r>
            <a:r>
              <a:rPr lang="en-GB" dirty="0" err="1"/>
              <a:t>Howlett</a:t>
            </a:r>
            <a:r>
              <a:rPr lang="en-GB" dirty="0"/>
              <a:t>, </a:t>
            </a:r>
            <a:r>
              <a:rPr lang="en-GB" u="sng" dirty="0"/>
              <a:t>Mark Williamson</a:t>
            </a:r>
            <a:r>
              <a:rPr lang="en-GB" dirty="0"/>
              <a:t>, Peter Murray-Rust, </a:t>
            </a:r>
            <a:r>
              <a:rPr lang="en-GB" b="1" dirty="0" smtClean="0"/>
              <a:t>Unilever </a:t>
            </a:r>
            <a:r>
              <a:rPr lang="en-GB" b="1" dirty="0"/>
              <a:t>Centre, Cambridge</a:t>
            </a:r>
            <a:r>
              <a:rPr lang="en-GB" dirty="0"/>
              <a:t> </a:t>
            </a:r>
          </a:p>
        </p:txBody>
      </p:sp>
      <p:pic>
        <p:nvPicPr>
          <p:cNvPr id="34" name="Shape 34"/>
          <p:cNvPicPr preferRelativeResize="0"/>
          <p:nvPr/>
        </p:nvPicPr>
        <p:blipFill>
          <a:blip r:embed="rId3"/>
          <a:stretch>
            <a:fillRect/>
          </a:stretch>
        </p:blipFill>
        <p:spPr>
          <a:xfrm>
            <a:off x="7150821" y="5564362"/>
            <a:ext cx="1845340" cy="1046399"/>
          </a:xfrm>
          <a:prstGeom prst="rect">
            <a:avLst/>
          </a:prstGeom>
          <a:noFill/>
          <a:ln>
            <a:noFill/>
          </a:ln>
        </p:spPr>
      </p:pic>
      <p:pic>
        <p:nvPicPr>
          <p:cNvPr id="35" name="Shape 35"/>
          <p:cNvPicPr preferRelativeResize="0"/>
          <p:nvPr/>
        </p:nvPicPr>
        <p:blipFill>
          <a:blip r:embed="rId4"/>
          <a:stretch>
            <a:fillRect/>
          </a:stretch>
        </p:blipFill>
        <p:spPr>
          <a:xfrm>
            <a:off x="81001" y="5980066"/>
            <a:ext cx="1845325" cy="509197"/>
          </a:xfrm>
          <a:prstGeom prst="rect">
            <a:avLst/>
          </a:prstGeom>
          <a:noFill/>
          <a:ln>
            <a:noFill/>
          </a:ln>
        </p:spPr>
      </p:pic>
      <p:pic>
        <p:nvPicPr>
          <p:cNvPr id="3" name="Picture 2"/>
          <p:cNvPicPr>
            <a:picLocks noChangeAspect="1"/>
          </p:cNvPicPr>
          <p:nvPr/>
        </p:nvPicPr>
        <p:blipFill>
          <a:blip r:embed="rId5"/>
          <a:stretch>
            <a:fillRect/>
          </a:stretch>
        </p:blipFill>
        <p:spPr>
          <a:xfrm>
            <a:off x="2032721" y="4820061"/>
            <a:ext cx="5118100" cy="1790700"/>
          </a:xfrm>
          <a:prstGeom prst="rect">
            <a:avLst/>
          </a:prstGeom>
        </p:spPr>
      </p:pic>
    </p:spTree>
    <p:extLst>
      <p:ext uri="{BB962C8B-B14F-4D97-AF65-F5344CB8AC3E}">
        <p14:creationId xmlns:p14="http://schemas.microsoft.com/office/powerpoint/2010/main" val="14682694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457200" y="776534"/>
            <a:ext cx="8229600" cy="1685199"/>
          </a:xfrm>
          <a:prstGeom prst="rect">
            <a:avLst/>
          </a:prstGeom>
        </p:spPr>
        <p:txBody>
          <a:bodyPr lIns="91425" tIns="91425" rIns="91425" bIns="91425" anchor="t" anchorCtr="0">
            <a:noAutofit/>
          </a:bodyPr>
          <a:lstStyle/>
          <a:p>
            <a:pPr lvl="0" algn="ctr" rtl="0">
              <a:buNone/>
            </a:pPr>
            <a:r>
              <a:rPr lang="en-GB" sz="3600" dirty="0"/>
              <a:t>AMI2 is a framework that can extract semantic data from the scientific literature.</a:t>
            </a:r>
          </a:p>
          <a:p>
            <a:endParaRPr lang="en-GB" sz="3600" dirty="0"/>
          </a:p>
          <a:p>
            <a:endParaRPr lang="en-GB" sz="3600" dirty="0"/>
          </a:p>
        </p:txBody>
      </p:sp>
      <p:pic>
        <p:nvPicPr>
          <p:cNvPr id="41" name="Shape 41"/>
          <p:cNvPicPr preferRelativeResize="0"/>
          <p:nvPr/>
        </p:nvPicPr>
        <p:blipFill>
          <a:blip r:embed="rId3"/>
          <a:stretch>
            <a:fillRect/>
          </a:stretch>
        </p:blipFill>
        <p:spPr>
          <a:xfrm>
            <a:off x="525701" y="3311334"/>
            <a:ext cx="4300451" cy="3315199"/>
          </a:xfrm>
          <a:prstGeom prst="rect">
            <a:avLst/>
          </a:prstGeom>
          <a:noFill/>
          <a:ln>
            <a:noFill/>
          </a:ln>
        </p:spPr>
      </p:pic>
      <p:pic>
        <p:nvPicPr>
          <p:cNvPr id="42" name="Shape 42"/>
          <p:cNvPicPr preferRelativeResize="0"/>
          <p:nvPr/>
        </p:nvPicPr>
        <p:blipFill>
          <a:blip r:embed="rId4"/>
          <a:stretch>
            <a:fillRect/>
          </a:stretch>
        </p:blipFill>
        <p:spPr>
          <a:xfrm>
            <a:off x="5146476" y="3311333"/>
            <a:ext cx="3835799" cy="2919432"/>
          </a:xfrm>
          <a:prstGeom prst="rect">
            <a:avLst/>
          </a:prstGeom>
          <a:noFill/>
          <a:ln>
            <a:noFill/>
          </a:ln>
        </p:spPr>
      </p:pic>
    </p:spTree>
    <p:extLst>
      <p:ext uri="{BB962C8B-B14F-4D97-AF65-F5344CB8AC3E}">
        <p14:creationId xmlns:p14="http://schemas.microsoft.com/office/powerpoint/2010/main" val="42383486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buNone/>
            </a:pPr>
            <a:r>
              <a:rPr lang="en-GB"/>
              <a:t>AMI2 architecture</a:t>
            </a:r>
          </a:p>
        </p:txBody>
      </p:sp>
      <p:pic>
        <p:nvPicPr>
          <p:cNvPr id="56" name="Shape 56"/>
          <p:cNvPicPr preferRelativeResize="0"/>
          <p:nvPr/>
        </p:nvPicPr>
        <p:blipFill>
          <a:blip r:embed="rId3"/>
          <a:stretch>
            <a:fillRect/>
          </a:stretch>
        </p:blipFill>
        <p:spPr>
          <a:xfrm>
            <a:off x="1451800" y="1417833"/>
            <a:ext cx="5778050" cy="5283032"/>
          </a:xfrm>
          <a:prstGeom prst="rect">
            <a:avLst/>
          </a:prstGeom>
          <a:noFill/>
          <a:ln>
            <a:noFill/>
          </a:ln>
        </p:spPr>
      </p:pic>
    </p:spTree>
    <p:extLst>
      <p:ext uri="{BB962C8B-B14F-4D97-AF65-F5344CB8AC3E}">
        <p14:creationId xmlns:p14="http://schemas.microsoft.com/office/powerpoint/2010/main" val="25174367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buNone/>
            </a:pPr>
            <a:r>
              <a:rPr lang="en-GB"/>
              <a:t>Visitor Design Pattern/Example</a:t>
            </a:r>
          </a:p>
        </p:txBody>
      </p:sp>
      <p:sp>
        <p:nvSpPr>
          <p:cNvPr id="62" name="Shape 62"/>
          <p:cNvSpPr txBox="1">
            <a:spLocks noGrp="1"/>
          </p:cNvSpPr>
          <p:nvPr>
            <p:ph type="body" idx="1"/>
          </p:nvPr>
        </p:nvSpPr>
        <p:spPr>
          <a:xfrm>
            <a:off x="457200" y="1600201"/>
            <a:ext cx="8229600" cy="4967599"/>
          </a:xfrm>
          <a:prstGeom prst="rect">
            <a:avLst/>
          </a:prstGeom>
        </p:spPr>
        <p:txBody>
          <a:bodyPr lIns="91425" tIns="91425" rIns="91425" bIns="91425" anchor="t" anchorCtr="0">
            <a:noAutofit/>
          </a:bodyPr>
          <a:lstStyle/>
          <a:p>
            <a:pPr lvl="0" indent="457200" rtl="0">
              <a:buNone/>
            </a:pPr>
            <a:r>
              <a:rPr lang="en-GB" b="1" dirty="0"/>
              <a:t>Visitor</a:t>
            </a:r>
            <a:r>
              <a:rPr lang="en-GB" sz="1800" dirty="0"/>
              <a:t> = </a:t>
            </a:r>
            <a:r>
              <a:rPr lang="en-GB" sz="1800" i="1" dirty="0"/>
              <a:t>something that extracts a specific type of data</a:t>
            </a:r>
          </a:p>
          <a:p>
            <a:pPr marL="457200" lvl="0" indent="0" rtl="0">
              <a:buNone/>
            </a:pPr>
            <a:r>
              <a:rPr lang="en-GB" sz="2400" dirty="0" err="1">
                <a:solidFill>
                  <a:srgbClr val="FF0000"/>
                </a:solidFill>
              </a:rPr>
              <a:t>SpeciesVisitor</a:t>
            </a:r>
            <a:r>
              <a:rPr lang="en-GB" sz="2400" dirty="0"/>
              <a:t>, </a:t>
            </a:r>
            <a:r>
              <a:rPr lang="en-GB" sz="2400" dirty="0" err="1">
                <a:solidFill>
                  <a:srgbClr val="4A86E8"/>
                </a:solidFill>
              </a:rPr>
              <a:t>ChemVisitor</a:t>
            </a:r>
            <a:r>
              <a:rPr lang="en-GB" sz="2400" dirty="0"/>
              <a:t>, </a:t>
            </a:r>
            <a:r>
              <a:rPr lang="en-GB" sz="2400" dirty="0" err="1">
                <a:solidFill>
                  <a:srgbClr val="6AA84F"/>
                </a:solidFill>
              </a:rPr>
              <a:t>PhylogeneticTreeVisitor</a:t>
            </a:r>
            <a:r>
              <a:rPr lang="en-GB" sz="2400" dirty="0"/>
              <a:t>, </a:t>
            </a:r>
            <a:r>
              <a:rPr lang="en-GB" sz="2400" dirty="0" err="1" smtClean="0"/>
              <a:t>GeoLocationVisitor</a:t>
            </a:r>
            <a:r>
              <a:rPr lang="en-GB" sz="2400" dirty="0" smtClean="0"/>
              <a:t>, </a:t>
            </a:r>
            <a:r>
              <a:rPr lang="en-GB" sz="2400" dirty="0" err="1" smtClean="0"/>
              <a:t>ClinicalTrialVisitor</a:t>
            </a:r>
            <a:r>
              <a:rPr lang="en-GB" sz="2400" dirty="0" smtClean="0"/>
              <a:t> …</a:t>
            </a:r>
            <a:endParaRPr lang="en-GB" sz="2400" dirty="0"/>
          </a:p>
          <a:p>
            <a:endParaRPr lang="en-GB" sz="2400" dirty="0"/>
          </a:p>
          <a:p>
            <a:pPr lvl="0" indent="457200" rtl="0">
              <a:buNone/>
            </a:pPr>
            <a:r>
              <a:rPr lang="en-GB" b="1" dirty="0" err="1"/>
              <a:t>Visitable</a:t>
            </a:r>
            <a:r>
              <a:rPr lang="en-GB" sz="1800" dirty="0"/>
              <a:t> = </a:t>
            </a:r>
            <a:r>
              <a:rPr lang="en-GB" sz="1800" i="1" dirty="0"/>
              <a:t>something that can have specific data extracted</a:t>
            </a:r>
          </a:p>
          <a:p>
            <a:pPr>
              <a:buNone/>
            </a:pPr>
            <a:r>
              <a:rPr lang="en-GB" dirty="0"/>
              <a:t>	</a:t>
            </a:r>
            <a:r>
              <a:rPr lang="en-GB" sz="2400" dirty="0"/>
              <a:t>PDF, SVG, Table</a:t>
            </a:r>
          </a:p>
        </p:txBody>
      </p:sp>
    </p:spTree>
    <p:extLst>
      <p:ext uri="{BB962C8B-B14F-4D97-AF65-F5344CB8AC3E}">
        <p14:creationId xmlns:p14="http://schemas.microsoft.com/office/powerpoint/2010/main" val="801370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35713"/>
            <a:ext cx="8229600" cy="662800"/>
          </a:xfrm>
          <a:prstGeom prst="rect">
            <a:avLst/>
          </a:prstGeom>
        </p:spPr>
        <p:txBody>
          <a:bodyPr lIns="91425" tIns="91425" rIns="91425" bIns="91425" anchor="b" anchorCtr="0">
            <a:noAutofit/>
          </a:bodyPr>
          <a:lstStyle/>
          <a:p>
            <a:pPr lvl="0" rtl="0">
              <a:buNone/>
            </a:pPr>
            <a:r>
              <a:rPr lang="en-GB" sz="1800" dirty="0" err="1">
                <a:solidFill>
                  <a:srgbClr val="4A86E8"/>
                </a:solidFill>
              </a:rPr>
              <a:t>ChemistryVisitor</a:t>
            </a:r>
            <a:endParaRPr lang="en-GB" sz="1800" dirty="0">
              <a:solidFill>
                <a:srgbClr val="4A86E8"/>
              </a:solidFill>
            </a:endParaRPr>
          </a:p>
        </p:txBody>
      </p:sp>
      <p:pic>
        <p:nvPicPr>
          <p:cNvPr id="76" name="Shape 76"/>
          <p:cNvPicPr preferRelativeResize="0"/>
          <p:nvPr/>
        </p:nvPicPr>
        <p:blipFill>
          <a:blip r:embed="rId3"/>
          <a:stretch>
            <a:fillRect/>
          </a:stretch>
        </p:blipFill>
        <p:spPr>
          <a:xfrm>
            <a:off x="466585" y="965784"/>
            <a:ext cx="8597648" cy="5486032"/>
          </a:xfrm>
          <a:prstGeom prst="rect">
            <a:avLst/>
          </a:prstGeom>
          <a:noFill/>
          <a:ln>
            <a:noFill/>
          </a:ln>
        </p:spPr>
      </p:pic>
      <p:sp>
        <p:nvSpPr>
          <p:cNvPr id="77" name="Shape 77"/>
          <p:cNvSpPr/>
          <p:nvPr/>
        </p:nvSpPr>
        <p:spPr>
          <a:xfrm>
            <a:off x="4320476" y="1803700"/>
            <a:ext cx="1324799" cy="3580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78" name="Shape 78"/>
          <p:cNvSpPr/>
          <p:nvPr/>
        </p:nvSpPr>
        <p:spPr>
          <a:xfrm>
            <a:off x="2199125" y="2490400"/>
            <a:ext cx="10692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79" name="Shape 79"/>
          <p:cNvSpPr/>
          <p:nvPr/>
        </p:nvSpPr>
        <p:spPr>
          <a:xfrm>
            <a:off x="3591201" y="2490400"/>
            <a:ext cx="1248299"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0" name="Shape 80"/>
          <p:cNvSpPr/>
          <p:nvPr/>
        </p:nvSpPr>
        <p:spPr>
          <a:xfrm>
            <a:off x="6577225" y="2758800"/>
            <a:ext cx="10692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1" name="Shape 81"/>
          <p:cNvSpPr/>
          <p:nvPr/>
        </p:nvSpPr>
        <p:spPr>
          <a:xfrm>
            <a:off x="4497625" y="4239733"/>
            <a:ext cx="10692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2" name="Shape 82"/>
          <p:cNvSpPr/>
          <p:nvPr/>
        </p:nvSpPr>
        <p:spPr>
          <a:xfrm>
            <a:off x="2252850" y="3708800"/>
            <a:ext cx="11322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p:nvPr/>
        </p:nvSpPr>
        <p:spPr>
          <a:xfrm>
            <a:off x="1280725" y="3708800"/>
            <a:ext cx="6879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4" name="Shape 84"/>
          <p:cNvSpPr/>
          <p:nvPr/>
        </p:nvSpPr>
        <p:spPr>
          <a:xfrm>
            <a:off x="3104251" y="4927201"/>
            <a:ext cx="3695999" cy="1496399"/>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5" name="Shape 85"/>
          <p:cNvSpPr/>
          <p:nvPr/>
        </p:nvSpPr>
        <p:spPr>
          <a:xfrm>
            <a:off x="3104250" y="3440400"/>
            <a:ext cx="687900"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86" name="Shape 86"/>
          <p:cNvSpPr/>
          <p:nvPr/>
        </p:nvSpPr>
        <p:spPr>
          <a:xfrm>
            <a:off x="1280726" y="3099600"/>
            <a:ext cx="617699" cy="268400"/>
          </a:xfrm>
          <a:prstGeom prst="rect">
            <a:avLst/>
          </a:prstGeom>
          <a:noFill/>
          <a:ln w="19050" cap="flat">
            <a:solidFill>
              <a:srgbClr val="4A86E8"/>
            </a:solidFill>
            <a:prstDash val="solid"/>
            <a:round/>
            <a:headEnd type="none" w="med" len="med"/>
            <a:tailEnd type="none" w="med" len="med"/>
          </a:ln>
        </p:spPr>
        <p:txBody>
          <a:bodyPr lIns="91425" tIns="91425" rIns="91425" bIns="91425" anchor="ctr" anchorCtr="0">
            <a:noAutofit/>
          </a:bodyPr>
          <a:lstStyle/>
          <a:p>
            <a:endParaRPr/>
          </a:p>
        </p:txBody>
      </p:sp>
      <p:sp>
        <p:nvSpPr>
          <p:cNvPr id="2" name="TextBox 1"/>
          <p:cNvSpPr txBox="1"/>
          <p:nvPr/>
        </p:nvSpPr>
        <p:spPr>
          <a:xfrm>
            <a:off x="1460116" y="6423600"/>
            <a:ext cx="6360786" cy="369332"/>
          </a:xfrm>
          <a:prstGeom prst="rect">
            <a:avLst/>
          </a:prstGeom>
          <a:noFill/>
        </p:spPr>
        <p:txBody>
          <a:bodyPr wrap="none" rtlCol="0">
            <a:spAutoFit/>
          </a:bodyPr>
          <a:lstStyle/>
          <a:p>
            <a:r>
              <a:rPr lang="en-US" b="1" dirty="0" smtClean="0"/>
              <a:t>Can interpret diagram or look up chemistry in </a:t>
            </a:r>
            <a:r>
              <a:rPr lang="en-US" b="1" dirty="0" err="1" smtClean="0"/>
              <a:t>PubChem</a:t>
            </a:r>
            <a:r>
              <a:rPr lang="en-US" b="1" dirty="0" smtClean="0"/>
              <a:t> or </a:t>
            </a:r>
            <a:r>
              <a:rPr lang="en-US" b="1" dirty="0" err="1" smtClean="0"/>
              <a:t>ChEBI</a:t>
            </a:r>
            <a:endParaRPr lang="en-US" b="1" dirty="0"/>
          </a:p>
        </p:txBody>
      </p:sp>
    </p:spTree>
    <p:extLst>
      <p:ext uri="{BB962C8B-B14F-4D97-AF65-F5344CB8AC3E}">
        <p14:creationId xmlns:p14="http://schemas.microsoft.com/office/powerpoint/2010/main" val="35354331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30200"/>
            <a:ext cx="9144000" cy="6189044"/>
          </a:xfrm>
          <a:prstGeom prst="rect">
            <a:avLst/>
          </a:prstGeom>
        </p:spPr>
      </p:pic>
    </p:spTree>
    <p:extLst>
      <p:ext uri="{BB962C8B-B14F-4D97-AF65-F5344CB8AC3E}">
        <p14:creationId xmlns:p14="http://schemas.microsoft.com/office/powerpoint/2010/main" val="350713662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30909"/>
            <a:ext cx="8229600" cy="341094"/>
          </a:xfrm>
          <a:prstGeom prst="rect">
            <a:avLst/>
          </a:prstGeom>
        </p:spPr>
        <p:txBody>
          <a:bodyPr lIns="91425" tIns="91425" rIns="91425" bIns="91425" anchor="b" anchorCtr="0">
            <a:noAutofit/>
          </a:bodyPr>
          <a:lstStyle/>
          <a:p>
            <a:pPr lvl="0" rtl="0">
              <a:buNone/>
            </a:pPr>
            <a:r>
              <a:rPr lang="en-GB" sz="1800" b="0" dirty="0" err="1">
                <a:solidFill>
                  <a:srgbClr val="6AA84F"/>
                </a:solidFill>
              </a:rPr>
              <a:t>PhylogeneticTreeVisitor</a:t>
            </a:r>
            <a:endParaRPr lang="en-GB" sz="1800" b="0" dirty="0">
              <a:solidFill>
                <a:srgbClr val="6AA84F"/>
              </a:solidFill>
            </a:endParaRPr>
          </a:p>
        </p:txBody>
      </p:sp>
      <p:pic>
        <p:nvPicPr>
          <p:cNvPr id="92" name="Shape 92"/>
          <p:cNvPicPr preferRelativeResize="0"/>
          <p:nvPr/>
        </p:nvPicPr>
        <p:blipFill>
          <a:blip r:embed="rId3"/>
          <a:stretch>
            <a:fillRect/>
          </a:stretch>
        </p:blipFill>
        <p:spPr>
          <a:xfrm>
            <a:off x="2296424" y="372003"/>
            <a:ext cx="4598693" cy="6223895"/>
          </a:xfrm>
          <a:prstGeom prst="rect">
            <a:avLst/>
          </a:prstGeom>
          <a:noFill/>
          <a:ln>
            <a:noFill/>
          </a:ln>
        </p:spPr>
      </p:pic>
      <p:sp>
        <p:nvSpPr>
          <p:cNvPr id="93" name="Shape 93"/>
          <p:cNvSpPr/>
          <p:nvPr/>
        </p:nvSpPr>
        <p:spPr>
          <a:xfrm>
            <a:off x="2492725" y="1802033"/>
            <a:ext cx="3011100" cy="3834800"/>
          </a:xfrm>
          <a:prstGeom prst="rect">
            <a:avLst/>
          </a:prstGeom>
          <a:noFill/>
          <a:ln w="19050" cap="flat">
            <a:solidFill>
              <a:srgbClr val="6AA84F"/>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2112292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0"/>
            <a:ext cx="8229600" cy="520679"/>
          </a:xfrm>
          <a:prstGeom prst="rect">
            <a:avLst/>
          </a:prstGeom>
        </p:spPr>
        <p:txBody>
          <a:bodyPr lIns="91425" tIns="91425" rIns="91425" bIns="91425" anchor="b" anchorCtr="0">
            <a:noAutofit/>
          </a:bodyPr>
          <a:lstStyle/>
          <a:p>
            <a:pPr>
              <a:buNone/>
            </a:pPr>
            <a:r>
              <a:rPr lang="en-GB" dirty="0">
                <a:solidFill>
                  <a:srgbClr val="FF0000"/>
                </a:solidFill>
              </a:rPr>
              <a:t>1) </a:t>
            </a:r>
            <a:r>
              <a:rPr lang="en-GB" dirty="0" err="1">
                <a:solidFill>
                  <a:srgbClr val="FF0000"/>
                </a:solidFill>
              </a:rPr>
              <a:t>SpeciesVisitor</a:t>
            </a:r>
            <a:endParaRPr lang="en-GB" dirty="0">
              <a:solidFill>
                <a:srgbClr val="FF0000"/>
              </a:solidFill>
            </a:endParaRPr>
          </a:p>
        </p:txBody>
      </p:sp>
      <p:pic>
        <p:nvPicPr>
          <p:cNvPr id="124" name="Shape 124"/>
          <p:cNvPicPr preferRelativeResize="0"/>
          <p:nvPr/>
        </p:nvPicPr>
        <p:blipFill>
          <a:blip r:embed="rId3"/>
          <a:stretch>
            <a:fillRect/>
          </a:stretch>
        </p:blipFill>
        <p:spPr>
          <a:xfrm>
            <a:off x="1278268" y="520679"/>
            <a:ext cx="7310291" cy="6241754"/>
          </a:xfrm>
          <a:prstGeom prst="rect">
            <a:avLst/>
          </a:prstGeom>
        </p:spPr>
      </p:pic>
    </p:spTree>
    <p:extLst>
      <p:ext uri="{BB962C8B-B14F-4D97-AF65-F5344CB8AC3E}">
        <p14:creationId xmlns:p14="http://schemas.microsoft.com/office/powerpoint/2010/main" val="39950476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lgn="l">
              <a:buNone/>
            </a:pPr>
            <a:r>
              <a:rPr lang="en-GB">
                <a:solidFill>
                  <a:srgbClr val="3C78D8"/>
                </a:solidFill>
              </a:rPr>
              <a:t>2) ChemistryVisitor</a:t>
            </a:r>
          </a:p>
        </p:txBody>
      </p:sp>
      <p:pic>
        <p:nvPicPr>
          <p:cNvPr id="130" name="Shape 130"/>
          <p:cNvPicPr preferRelativeResize="0"/>
          <p:nvPr/>
        </p:nvPicPr>
        <p:blipFill>
          <a:blip r:embed="rId3"/>
          <a:stretch>
            <a:fillRect/>
          </a:stretch>
        </p:blipFill>
        <p:spPr>
          <a:xfrm>
            <a:off x="628651" y="2025672"/>
            <a:ext cx="3826925" cy="3915499"/>
          </a:xfrm>
          <a:prstGeom prst="rect">
            <a:avLst/>
          </a:prstGeom>
          <a:noFill/>
          <a:ln>
            <a:noFill/>
          </a:ln>
        </p:spPr>
      </p:pic>
      <p:pic>
        <p:nvPicPr>
          <p:cNvPr id="131" name="Shape 131"/>
          <p:cNvPicPr preferRelativeResize="0"/>
          <p:nvPr/>
        </p:nvPicPr>
        <p:blipFill>
          <a:blip r:embed="rId4"/>
          <a:stretch>
            <a:fillRect/>
          </a:stretch>
        </p:blipFill>
        <p:spPr>
          <a:xfrm>
            <a:off x="5221349" y="510700"/>
            <a:ext cx="2914599" cy="6269467"/>
          </a:xfrm>
          <a:prstGeom prst="rect">
            <a:avLst/>
          </a:prstGeom>
          <a:noFill/>
          <a:ln>
            <a:noFill/>
          </a:ln>
        </p:spPr>
      </p:pic>
    </p:spTree>
    <p:extLst>
      <p:ext uri="{BB962C8B-B14F-4D97-AF65-F5344CB8AC3E}">
        <p14:creationId xmlns:p14="http://schemas.microsoft.com/office/powerpoint/2010/main" val="32745469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293746" y="201196"/>
            <a:ext cx="8229600" cy="590029"/>
          </a:xfrm>
          <a:prstGeom prst="rect">
            <a:avLst/>
          </a:prstGeom>
        </p:spPr>
        <p:txBody>
          <a:bodyPr lIns="91425" tIns="91425" rIns="91425" bIns="91425" anchor="b" anchorCtr="0">
            <a:noAutofit/>
          </a:bodyPr>
          <a:lstStyle/>
          <a:p>
            <a:pPr>
              <a:buNone/>
            </a:pPr>
            <a:r>
              <a:rPr lang="en-GB" sz="3600" dirty="0"/>
              <a:t>C</a:t>
            </a:r>
            <a:r>
              <a:rPr lang="en-GB" sz="3600" dirty="0" smtClean="0"/>
              <a:t>) What’s the problem with this spectrum?</a:t>
            </a:r>
            <a:endParaRPr lang="en-GB" sz="3600" dirty="0"/>
          </a:p>
        </p:txBody>
      </p:sp>
      <p:pic>
        <p:nvPicPr>
          <p:cNvPr id="198" name="Shape 198"/>
          <p:cNvPicPr preferRelativeResize="0"/>
          <p:nvPr/>
        </p:nvPicPr>
        <p:blipFill>
          <a:blip r:embed="rId3"/>
          <a:stretch>
            <a:fillRect/>
          </a:stretch>
        </p:blipFill>
        <p:spPr>
          <a:xfrm>
            <a:off x="1366375" y="1417833"/>
            <a:ext cx="6792703" cy="5444197"/>
          </a:xfrm>
          <a:prstGeom prst="rect">
            <a:avLst/>
          </a:prstGeom>
        </p:spPr>
      </p:pic>
      <p:pic>
        <p:nvPicPr>
          <p:cNvPr id="199" name="Shape 199"/>
          <p:cNvPicPr preferRelativeResize="0"/>
          <p:nvPr/>
        </p:nvPicPr>
        <p:blipFill>
          <a:blip r:embed="rId4"/>
          <a:stretch>
            <a:fillRect/>
          </a:stretch>
        </p:blipFill>
        <p:spPr>
          <a:xfrm>
            <a:off x="1163776" y="1520567"/>
            <a:ext cx="1971675" cy="1892300"/>
          </a:xfrm>
          <a:prstGeom prst="rect">
            <a:avLst/>
          </a:prstGeom>
        </p:spPr>
      </p:pic>
      <p:sp>
        <p:nvSpPr>
          <p:cNvPr id="200" name="Shape 200"/>
          <p:cNvSpPr txBox="1"/>
          <p:nvPr/>
        </p:nvSpPr>
        <p:spPr>
          <a:xfrm>
            <a:off x="2865400" y="1520567"/>
            <a:ext cx="4311000" cy="609600"/>
          </a:xfrm>
          <a:prstGeom prst="rect">
            <a:avLst/>
          </a:prstGeom>
        </p:spPr>
        <p:txBody>
          <a:bodyPr lIns="91425" tIns="91425" rIns="91425" bIns="91425" anchor="t" anchorCtr="0">
            <a:noAutofit/>
          </a:bodyPr>
          <a:lstStyle/>
          <a:p>
            <a:pPr lvl="0" rtl="0">
              <a:buNone/>
            </a:pPr>
            <a:r>
              <a:rPr lang="en-GB" sz="1800" u="sng">
                <a:solidFill>
                  <a:schemeClr val="hlink"/>
                </a:solidFill>
                <a:hlinkClick r:id="rId5"/>
              </a:rPr>
              <a:t>Org. Lett., 2011, 13 (15), pp 4084–4087</a:t>
            </a:r>
          </a:p>
          <a:p>
            <a:endParaRPr lang="en-GB" sz="1800" u="sng">
              <a:solidFill>
                <a:schemeClr val="hlink"/>
              </a:solidFill>
              <a:hlinkClick r:id="rId5"/>
            </a:endParaRPr>
          </a:p>
        </p:txBody>
      </p:sp>
      <p:sp>
        <p:nvSpPr>
          <p:cNvPr id="201" name="Shape 201"/>
          <p:cNvSpPr txBox="1"/>
          <p:nvPr/>
        </p:nvSpPr>
        <p:spPr>
          <a:xfrm>
            <a:off x="5347600" y="808233"/>
            <a:ext cx="3657600" cy="609600"/>
          </a:xfrm>
          <a:prstGeom prst="rect">
            <a:avLst/>
          </a:prstGeom>
        </p:spPr>
        <p:txBody>
          <a:bodyPr lIns="91425" tIns="91425" rIns="91425" bIns="91425" anchor="t" anchorCtr="0">
            <a:noAutofit/>
          </a:bodyPr>
          <a:lstStyle/>
          <a:p>
            <a:pPr>
              <a:buNone/>
            </a:pPr>
            <a:r>
              <a:rPr lang="en-GB" i="1" dirty="0"/>
              <a:t>Original thanks to </a:t>
            </a:r>
            <a:r>
              <a:rPr lang="en-GB" i="1" dirty="0" err="1"/>
              <a:t>ChemBark</a:t>
            </a:r>
            <a:endParaRPr lang="en-GB" i="1" dirty="0"/>
          </a:p>
        </p:txBody>
      </p:sp>
    </p:spTree>
    <p:extLst>
      <p:ext uri="{BB962C8B-B14F-4D97-AF65-F5344CB8AC3E}">
        <p14:creationId xmlns:p14="http://schemas.microsoft.com/office/powerpoint/2010/main" val="19918316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Shape 206"/>
          <p:cNvPicPr preferRelativeResize="0"/>
          <p:nvPr/>
        </p:nvPicPr>
        <p:blipFill>
          <a:blip r:embed="rId3"/>
          <a:stretch>
            <a:fillRect/>
          </a:stretch>
        </p:blipFill>
        <p:spPr>
          <a:xfrm>
            <a:off x="768100" y="907266"/>
            <a:ext cx="7607806" cy="5323051"/>
          </a:xfrm>
          <a:prstGeom prst="rect">
            <a:avLst/>
          </a:prstGeom>
        </p:spPr>
      </p:pic>
      <p:pic>
        <p:nvPicPr>
          <p:cNvPr id="207" name="Shape 207"/>
          <p:cNvPicPr preferRelativeResize="0"/>
          <p:nvPr/>
        </p:nvPicPr>
        <p:blipFill>
          <a:blip r:embed="rId4"/>
          <a:stretch>
            <a:fillRect/>
          </a:stretch>
        </p:blipFill>
        <p:spPr>
          <a:xfrm>
            <a:off x="1163776" y="1520567"/>
            <a:ext cx="1971675" cy="1892300"/>
          </a:xfrm>
          <a:prstGeom prst="rect">
            <a:avLst/>
          </a:prstGeom>
        </p:spPr>
      </p:pic>
      <p:sp>
        <p:nvSpPr>
          <p:cNvPr id="208" name="Shape 208"/>
          <p:cNvSpPr txBox="1"/>
          <p:nvPr/>
        </p:nvSpPr>
        <p:spPr>
          <a:xfrm>
            <a:off x="662975" y="747267"/>
            <a:ext cx="3657600" cy="609600"/>
          </a:xfrm>
          <a:prstGeom prst="rect">
            <a:avLst/>
          </a:prstGeom>
        </p:spPr>
        <p:txBody>
          <a:bodyPr lIns="91425" tIns="91425" rIns="91425" bIns="91425" anchor="t" anchorCtr="0">
            <a:noAutofit/>
          </a:bodyPr>
          <a:lstStyle/>
          <a:p>
            <a:pPr>
              <a:buNone/>
            </a:pPr>
            <a:r>
              <a:rPr lang="en-GB" sz="1800"/>
              <a:t>After AMI2 processing…..</a:t>
            </a:r>
          </a:p>
        </p:txBody>
      </p:sp>
      <p:sp>
        <p:nvSpPr>
          <p:cNvPr id="209" name="Shape 209"/>
          <p:cNvSpPr txBox="1"/>
          <p:nvPr/>
        </p:nvSpPr>
        <p:spPr>
          <a:xfrm>
            <a:off x="3832325" y="6405567"/>
            <a:ext cx="3657600" cy="609600"/>
          </a:xfrm>
          <a:prstGeom prst="rect">
            <a:avLst/>
          </a:prstGeom>
        </p:spPr>
        <p:txBody>
          <a:bodyPr lIns="91425" tIns="91425" rIns="91425" bIns="91425" anchor="t" anchorCtr="0">
            <a:noAutofit/>
          </a:bodyPr>
          <a:lstStyle/>
          <a:p>
            <a:pPr>
              <a:buNone/>
            </a:pPr>
            <a:r>
              <a:rPr lang="en-GB"/>
              <a:t>… AMI2 has detected a square</a:t>
            </a:r>
          </a:p>
        </p:txBody>
      </p:sp>
    </p:spTree>
    <p:extLst>
      <p:ext uri="{BB962C8B-B14F-4D97-AF65-F5344CB8AC3E}">
        <p14:creationId xmlns:p14="http://schemas.microsoft.com/office/powerpoint/2010/main" val="36299967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Shape 214"/>
          <p:cNvPicPr preferRelativeResize="0"/>
          <p:nvPr/>
        </p:nvPicPr>
        <p:blipFill>
          <a:blip r:embed="rId3"/>
          <a:stretch>
            <a:fillRect/>
          </a:stretch>
        </p:blipFill>
        <p:spPr>
          <a:xfrm>
            <a:off x="379125" y="234934"/>
            <a:ext cx="7620000" cy="6388100"/>
          </a:xfrm>
          <a:prstGeom prst="rect">
            <a:avLst/>
          </a:prstGeom>
        </p:spPr>
      </p:pic>
    </p:spTree>
    <p:extLst>
      <p:ext uri="{BB962C8B-B14F-4D97-AF65-F5344CB8AC3E}">
        <p14:creationId xmlns:p14="http://schemas.microsoft.com/office/powerpoint/2010/main" val="12688764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597645"/>
          </a:xfrm>
        </p:spPr>
        <p:txBody>
          <a:bodyPr>
            <a:normAutofit fontScale="90000"/>
          </a:bodyPr>
          <a:lstStyle/>
          <a:p>
            <a:r>
              <a:rPr lang="en-US" dirty="0" smtClean="0"/>
              <a:t>Thanks</a:t>
            </a:r>
            <a:endParaRPr lang="en-US" dirty="0"/>
          </a:p>
        </p:txBody>
      </p:sp>
      <p:sp>
        <p:nvSpPr>
          <p:cNvPr id="3" name="Text Placeholder 2"/>
          <p:cNvSpPr>
            <a:spLocks noGrp="1"/>
          </p:cNvSpPr>
          <p:nvPr>
            <p:ph type="body" idx="1"/>
          </p:nvPr>
        </p:nvSpPr>
        <p:spPr>
          <a:xfrm>
            <a:off x="457200" y="872282"/>
            <a:ext cx="8229600" cy="4967599"/>
          </a:xfrm>
        </p:spPr>
        <p:txBody>
          <a:bodyPr>
            <a:normAutofit fontScale="77500" lnSpcReduction="20000"/>
          </a:bodyPr>
          <a:lstStyle/>
          <a:p>
            <a:r>
              <a:rPr lang="en-US" b="1" dirty="0" smtClean="0"/>
              <a:t>BBSRC</a:t>
            </a:r>
            <a:r>
              <a:rPr lang="en-US" dirty="0" smtClean="0"/>
              <a:t> for </a:t>
            </a:r>
            <a:r>
              <a:rPr lang="en-US" i="1" dirty="0" err="1" smtClean="0"/>
              <a:t>PLUTo</a:t>
            </a:r>
            <a:r>
              <a:rPr lang="en-US" dirty="0" smtClean="0"/>
              <a:t> project (Bath)</a:t>
            </a:r>
          </a:p>
          <a:p>
            <a:r>
              <a:rPr lang="en-US" b="1" dirty="0" smtClean="0"/>
              <a:t>Unilever Research</a:t>
            </a:r>
            <a:r>
              <a:rPr lang="en-US" dirty="0" smtClean="0"/>
              <a:t> for </a:t>
            </a:r>
            <a:r>
              <a:rPr lang="en-US" i="1" dirty="0" smtClean="0"/>
              <a:t>PhD</a:t>
            </a:r>
            <a:r>
              <a:rPr lang="en-US" dirty="0" smtClean="0"/>
              <a:t> (Andy </a:t>
            </a:r>
            <a:r>
              <a:rPr lang="en-US" dirty="0" err="1" smtClean="0"/>
              <a:t>Howlett</a:t>
            </a:r>
            <a:r>
              <a:rPr lang="en-US" dirty="0" smtClean="0"/>
              <a:t>)</a:t>
            </a:r>
          </a:p>
          <a:p>
            <a:r>
              <a:rPr lang="en-US" b="1" dirty="0" smtClean="0"/>
              <a:t>TSB </a:t>
            </a:r>
            <a:r>
              <a:rPr lang="en-US" dirty="0" smtClean="0"/>
              <a:t>/ Cambridge IP (</a:t>
            </a:r>
            <a:r>
              <a:rPr lang="en-US" i="1" dirty="0" smtClean="0"/>
              <a:t>PDRA </a:t>
            </a:r>
            <a:r>
              <a:rPr lang="en-US" dirty="0" smtClean="0"/>
              <a:t>Mark Williamson)</a:t>
            </a:r>
          </a:p>
          <a:p>
            <a:r>
              <a:rPr lang="en-US" b="1" dirty="0" err="1" smtClean="0"/>
              <a:t>Shuttleworth</a:t>
            </a:r>
            <a:r>
              <a:rPr lang="en-US" b="1" dirty="0" smtClean="0"/>
              <a:t> Foundation </a:t>
            </a:r>
            <a:r>
              <a:rPr lang="en-US" dirty="0" smtClean="0"/>
              <a:t>(</a:t>
            </a:r>
            <a:r>
              <a:rPr lang="en-US" i="1" dirty="0" smtClean="0"/>
              <a:t>Fellowship</a:t>
            </a:r>
            <a:r>
              <a:rPr lang="en-US" dirty="0" smtClean="0"/>
              <a:t> PM-R)</a:t>
            </a:r>
          </a:p>
          <a:p>
            <a:r>
              <a:rPr lang="en-US" dirty="0" smtClean="0"/>
              <a:t>Julian Huppert MP and David </a:t>
            </a:r>
            <a:r>
              <a:rPr lang="en-US" dirty="0" err="1" smtClean="0"/>
              <a:t>Willetts</a:t>
            </a:r>
            <a:r>
              <a:rPr lang="en-US" dirty="0" smtClean="0"/>
              <a:t> (support for </a:t>
            </a:r>
            <a:r>
              <a:rPr lang="en-US" i="1" dirty="0" smtClean="0"/>
              <a:t>Hargreaves copyright reform</a:t>
            </a:r>
            <a:r>
              <a:rPr lang="en-US" dirty="0" smtClean="0"/>
              <a:t>)</a:t>
            </a:r>
          </a:p>
          <a:p>
            <a:r>
              <a:rPr lang="en-US" dirty="0" smtClean="0"/>
              <a:t> </a:t>
            </a:r>
            <a:r>
              <a:rPr lang="en-US" dirty="0" err="1" smtClean="0"/>
              <a:t>Christoph</a:t>
            </a:r>
            <a:r>
              <a:rPr lang="en-US" dirty="0" smtClean="0"/>
              <a:t> Steinbeck (EBI) </a:t>
            </a:r>
            <a:r>
              <a:rPr lang="en-US" i="1" dirty="0" err="1" smtClean="0"/>
              <a:t>Metabolights</a:t>
            </a:r>
            <a:endParaRPr lang="en-US" i="1" dirty="0" smtClean="0"/>
          </a:p>
          <a:p>
            <a:r>
              <a:rPr lang="en-US" dirty="0" smtClean="0"/>
              <a:t>The </a:t>
            </a:r>
            <a:r>
              <a:rPr lang="en-US" b="1" dirty="0" err="1" smtClean="0"/>
              <a:t>ContentMine</a:t>
            </a:r>
            <a:r>
              <a:rPr lang="en-US" dirty="0" smtClean="0"/>
              <a:t> team (Michelle Brook, Ross </a:t>
            </a:r>
            <a:r>
              <a:rPr lang="en-US" dirty="0" err="1" smtClean="0"/>
              <a:t>Mounce</a:t>
            </a:r>
            <a:r>
              <a:rPr lang="en-US" dirty="0" smtClean="0"/>
              <a:t>, Jenny Molloy, Richard Smith-Unna, </a:t>
            </a:r>
            <a:r>
              <a:rPr lang="en-US" dirty="0" err="1" smtClean="0"/>
              <a:t>CottageLabs</a:t>
            </a:r>
            <a:r>
              <a:rPr lang="en-US" dirty="0" smtClean="0"/>
              <a:t>)</a:t>
            </a:r>
          </a:p>
          <a:p>
            <a:r>
              <a:rPr lang="en-US" dirty="0" smtClean="0"/>
              <a:t>The </a:t>
            </a:r>
            <a:r>
              <a:rPr lang="en-US" b="1" dirty="0" smtClean="0"/>
              <a:t>Blue Obelisk</a:t>
            </a:r>
          </a:p>
          <a:p>
            <a:r>
              <a:rPr lang="en-US" b="1" dirty="0" smtClean="0"/>
              <a:t>Open Knowledge</a:t>
            </a:r>
          </a:p>
          <a:p>
            <a:r>
              <a:rPr lang="en-US" dirty="0" smtClean="0"/>
              <a:t> Apache </a:t>
            </a:r>
            <a:r>
              <a:rPr lang="en-US" dirty="0" err="1" smtClean="0"/>
              <a:t>PDFBox</a:t>
            </a:r>
            <a:r>
              <a:rPr lang="en-US" dirty="0"/>
              <a:t> </a:t>
            </a:r>
            <a:r>
              <a:rPr lang="en-US" dirty="0" smtClean="0"/>
              <a:t>and all F/LOSS software authors</a:t>
            </a:r>
          </a:p>
          <a:p>
            <a:r>
              <a:rPr lang="en-US" dirty="0" smtClean="0"/>
              <a:t>Unilever Centre and University of Cambridge</a:t>
            </a:r>
          </a:p>
        </p:txBody>
      </p:sp>
    </p:spTree>
    <p:extLst>
      <p:ext uri="{BB962C8B-B14F-4D97-AF65-F5344CB8AC3E}">
        <p14:creationId xmlns:p14="http://schemas.microsoft.com/office/powerpoint/2010/main" val="3702326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188"/>
            <a:ext cx="8229600" cy="751578"/>
          </a:xfrm>
        </p:spPr>
        <p:txBody>
          <a:bodyPr>
            <a:normAutofit fontScale="90000"/>
          </a:bodyPr>
          <a:lstStyle/>
          <a:p>
            <a:pPr marL="0" indent="0"/>
            <a:r>
              <a:rPr lang="en-US" dirty="0"/>
              <a:t>CLOSED </a:t>
            </a:r>
            <a:r>
              <a:rPr lang="en-US" dirty="0" smtClean="0"/>
              <a:t>ACCESS </a:t>
            </a:r>
            <a:r>
              <a:rPr lang="en-US" dirty="0"/>
              <a:t>MEANS PEOPLE DIE</a:t>
            </a:r>
            <a:endParaRPr lang="en-US" dirty="0"/>
          </a:p>
        </p:txBody>
      </p:sp>
      <p:sp>
        <p:nvSpPr>
          <p:cNvPr id="3" name="Text Placeholder 2"/>
          <p:cNvSpPr>
            <a:spLocks noGrp="1"/>
          </p:cNvSpPr>
          <p:nvPr>
            <p:ph type="body" idx="1"/>
          </p:nvPr>
        </p:nvSpPr>
        <p:spPr>
          <a:xfrm>
            <a:off x="89804" y="1600201"/>
            <a:ext cx="9054196" cy="4967599"/>
          </a:xfrm>
        </p:spPr>
        <p:txBody>
          <a:bodyPr>
            <a:normAutofit/>
          </a:bodyPr>
          <a:lstStyle/>
          <a:p>
            <a:r>
              <a:rPr lang="en-US" dirty="0" smtClean="0"/>
              <a:t>Create Open Notebook Science in your discipline</a:t>
            </a:r>
          </a:p>
          <a:p>
            <a:r>
              <a:rPr lang="en-US" dirty="0" smtClean="0"/>
              <a:t>Actively release data into Public Domain.</a:t>
            </a:r>
          </a:p>
          <a:p>
            <a:r>
              <a:rPr lang="en-US" dirty="0" smtClean="0"/>
              <a:t>Actively campaign against any re-use restrictions (including CC-BY-NC)</a:t>
            </a:r>
          </a:p>
          <a:p>
            <a:r>
              <a:rPr lang="en-US" dirty="0" smtClean="0"/>
              <a:t>Refuse to work with closed organizations</a:t>
            </a:r>
          </a:p>
          <a:p>
            <a:endParaRPr lang="en-US" dirty="0"/>
          </a:p>
          <a:p>
            <a:pPr marL="0" indent="0" algn="ctr">
              <a:buNone/>
            </a:pPr>
            <a:r>
              <a:rPr lang="en-US" sz="4300" dirty="0" smtClean="0"/>
              <a:t>CLOSED DATA MEANS PEOPLE DIE</a:t>
            </a:r>
            <a:endParaRPr lang="en-US" sz="4300" dirty="0"/>
          </a:p>
        </p:txBody>
      </p:sp>
    </p:spTree>
    <p:extLst>
      <p:ext uri="{BB962C8B-B14F-4D97-AF65-F5344CB8AC3E}">
        <p14:creationId xmlns:p14="http://schemas.microsoft.com/office/powerpoint/2010/main" val="32754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6388" y="4773434"/>
            <a:ext cx="8595552" cy="1477328"/>
          </a:xfrm>
          <a:prstGeom prst="rect">
            <a:avLst/>
          </a:prstGeom>
        </p:spPr>
        <p:txBody>
          <a:bodyPr wrap="square">
            <a:spAutoFit/>
          </a:bodyPr>
          <a:lstStyle/>
          <a:p>
            <a:r>
              <a:rPr lang="en-US" dirty="0" smtClean="0">
                <a:hlinkClick r:id="rId2"/>
              </a:rPr>
              <a:t>http://usefulchem.blogspot.co.uk/2011/06/quest-to-determine-melting-point-of-4.html</a:t>
            </a:r>
            <a:endParaRPr lang="en-US" dirty="0" smtClean="0"/>
          </a:p>
          <a:p>
            <a:endParaRPr lang="en-US" dirty="0" smtClean="0"/>
          </a:p>
          <a:p>
            <a:r>
              <a:rPr lang="en-US" dirty="0" smtClean="0">
                <a:hlinkClick r:id="rId3"/>
              </a:rPr>
              <a:t>http://www.slideshare.net/jcbradley/minisymp2011-bradley</a:t>
            </a:r>
            <a:endParaRPr lang="en-US" dirty="0" smtClean="0"/>
          </a:p>
          <a:p>
            <a:endParaRPr lang="en-US" dirty="0"/>
          </a:p>
          <a:p>
            <a:r>
              <a:rPr lang="en-US" dirty="0" smtClean="0">
                <a:hlinkClick r:id="rId4"/>
              </a:rPr>
              <a:t>https://impactstory.org/BlueObelisk</a:t>
            </a:r>
            <a:r>
              <a:rPr lang="en-US" dirty="0" smtClean="0"/>
              <a:t> </a:t>
            </a:r>
            <a:endParaRPr lang="en-US" dirty="0"/>
          </a:p>
        </p:txBody>
      </p:sp>
      <p:sp>
        <p:nvSpPr>
          <p:cNvPr id="5" name="Rectangle 4"/>
          <p:cNvSpPr/>
          <p:nvPr/>
        </p:nvSpPr>
        <p:spPr>
          <a:xfrm>
            <a:off x="346388" y="3698513"/>
            <a:ext cx="8595552" cy="923330"/>
          </a:xfrm>
          <a:prstGeom prst="rect">
            <a:avLst/>
          </a:prstGeom>
        </p:spPr>
        <p:txBody>
          <a:bodyPr wrap="square">
            <a:spAutoFit/>
          </a:bodyPr>
          <a:lstStyle/>
          <a:p>
            <a:r>
              <a:rPr lang="en-US" dirty="0" smtClean="0">
                <a:hlinkClick r:id="rId5"/>
              </a:rPr>
              <a:t>http://www.slideshare.net/rossmounce/sharing-reusable-phylogenetic-data-were-not-there-yet</a:t>
            </a:r>
            <a:endParaRPr lang="en-US" dirty="0" smtClean="0"/>
          </a:p>
          <a:p>
            <a:endParaRPr lang="en-US" dirty="0"/>
          </a:p>
        </p:txBody>
      </p:sp>
      <p:sp>
        <p:nvSpPr>
          <p:cNvPr id="6" name="Rectangle 5"/>
          <p:cNvSpPr/>
          <p:nvPr/>
        </p:nvSpPr>
        <p:spPr>
          <a:xfrm>
            <a:off x="2286000" y="3105835"/>
            <a:ext cx="4572000" cy="923330"/>
          </a:xfrm>
          <a:prstGeom prst="rect">
            <a:avLst/>
          </a:prstGeom>
        </p:spPr>
        <p:txBody>
          <a:bodyPr>
            <a:spAutoFit/>
          </a:bodyPr>
          <a:lstStyle/>
          <a:p>
            <a:r>
              <a:rPr lang="en-US" dirty="0" smtClean="0">
                <a:hlinkClick r:id="rId6"/>
              </a:rPr>
              <a:t>http://footnote1.com/the-exploitative-economics-of-academic-publishing/</a:t>
            </a:r>
            <a:endParaRPr lang="en-US" dirty="0" smtClean="0"/>
          </a:p>
          <a:p>
            <a:endParaRPr lang="en-US" dirty="0"/>
          </a:p>
        </p:txBody>
      </p:sp>
      <p:sp>
        <p:nvSpPr>
          <p:cNvPr id="7" name="Rectangle 6"/>
          <p:cNvSpPr/>
          <p:nvPr/>
        </p:nvSpPr>
        <p:spPr>
          <a:xfrm>
            <a:off x="592548" y="2044005"/>
            <a:ext cx="4572000" cy="923330"/>
          </a:xfrm>
          <a:prstGeom prst="rect">
            <a:avLst/>
          </a:prstGeom>
        </p:spPr>
        <p:txBody>
          <a:bodyPr>
            <a:spAutoFit/>
          </a:bodyPr>
          <a:lstStyle/>
          <a:p>
            <a:r>
              <a:rPr lang="en-US" dirty="0" smtClean="0">
                <a:hlinkClick r:id="rId7"/>
              </a:rPr>
              <a:t>http://web.ornl.gov/sci/techresources/Human_Genome/publicat/BattelleReport2011.pdf</a:t>
            </a:r>
            <a:r>
              <a:rPr lang="en-US" dirty="0" smtClean="0"/>
              <a:t> </a:t>
            </a:r>
            <a:endParaRPr lang="en-US" dirty="0"/>
          </a:p>
        </p:txBody>
      </p:sp>
      <p:sp>
        <p:nvSpPr>
          <p:cNvPr id="8" name="Rectangle 7"/>
          <p:cNvSpPr/>
          <p:nvPr/>
        </p:nvSpPr>
        <p:spPr>
          <a:xfrm>
            <a:off x="346388" y="886646"/>
            <a:ext cx="4572000" cy="923330"/>
          </a:xfrm>
          <a:prstGeom prst="rect">
            <a:avLst/>
          </a:prstGeom>
        </p:spPr>
        <p:txBody>
          <a:bodyPr>
            <a:spAutoFit/>
          </a:bodyPr>
          <a:lstStyle/>
          <a:p>
            <a:r>
              <a:rPr lang="en-US" dirty="0" smtClean="0">
                <a:hlinkClick r:id="rId8"/>
              </a:rPr>
              <a:t>https://www.youtube.com/watch?v=BN8UjULNG9A&amp;feature=youtube_gdata</a:t>
            </a:r>
            <a:r>
              <a:rPr lang="en-US" dirty="0" smtClean="0"/>
              <a:t> </a:t>
            </a:r>
            <a:r>
              <a:rPr lang="en-US" dirty="0" err="1" smtClean="0"/>
              <a:t>mins</a:t>
            </a:r>
            <a:r>
              <a:rPr lang="en-US" dirty="0" smtClean="0"/>
              <a:t> 5-9</a:t>
            </a:r>
            <a:endParaRPr lang="en-US" dirty="0"/>
          </a:p>
        </p:txBody>
      </p:sp>
      <p:sp>
        <p:nvSpPr>
          <p:cNvPr id="9" name="TextBox 8"/>
          <p:cNvSpPr txBox="1"/>
          <p:nvPr/>
        </p:nvSpPr>
        <p:spPr>
          <a:xfrm>
            <a:off x="3024541" y="209505"/>
            <a:ext cx="2679590" cy="523220"/>
          </a:xfrm>
          <a:prstGeom prst="rect">
            <a:avLst/>
          </a:prstGeom>
          <a:noFill/>
        </p:spPr>
        <p:txBody>
          <a:bodyPr wrap="none" rtlCol="0">
            <a:spAutoFit/>
          </a:bodyPr>
          <a:lstStyle/>
          <a:p>
            <a:r>
              <a:rPr lang="en-US" sz="2800" b="1" dirty="0" smtClean="0"/>
              <a:t>Some references</a:t>
            </a:r>
            <a:endParaRPr lang="en-US" sz="2800" b="1" dirty="0"/>
          </a:p>
        </p:txBody>
      </p:sp>
    </p:spTree>
    <p:extLst>
      <p:ext uri="{BB962C8B-B14F-4D97-AF65-F5344CB8AC3E}">
        <p14:creationId xmlns:p14="http://schemas.microsoft.com/office/powerpoint/2010/main" val="130539260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1034701"/>
            <a:ext cx="6932999" cy="45606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TOOLS</a:t>
            </a:r>
            <a:endParaRPr lang="en-US" sz="2400" dirty="0"/>
          </a:p>
        </p:txBody>
      </p:sp>
      <p:sp>
        <p:nvSpPr>
          <p:cNvPr id="2" name="Title 1"/>
          <p:cNvSpPr>
            <a:spLocks noGrp="1"/>
          </p:cNvSpPr>
          <p:nvPr>
            <p:ph type="title"/>
          </p:nvPr>
        </p:nvSpPr>
        <p:spPr>
          <a:xfrm>
            <a:off x="547004" y="173354"/>
            <a:ext cx="7945915" cy="904172"/>
          </a:xfrm>
        </p:spPr>
        <p:txBody>
          <a:bodyPr/>
          <a:lstStyle/>
          <a:p>
            <a:r>
              <a:rPr lang="en-US" dirty="0" smtClean="0"/>
              <a:t>Open Science</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25859" y="2387429"/>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830330" y="973472"/>
            <a:ext cx="1796842" cy="1200328"/>
          </a:xfrm>
          <a:prstGeom prst="rect">
            <a:avLst/>
          </a:prstGeom>
        </p:spPr>
        <p:txBody>
          <a:bodyPr wrap="square">
            <a:spAutoFit/>
          </a:bodyPr>
          <a:lstStyle/>
          <a:p>
            <a:r>
              <a:rPr lang="en-US" sz="2400" dirty="0" smtClean="0"/>
              <a:t>Open engineered</a:t>
            </a:r>
          </a:p>
          <a:p>
            <a:r>
              <a:rPr lang="en-US" sz="2400" dirty="0" smtClean="0"/>
              <a:t>repository</a:t>
            </a:r>
            <a:endParaRPr lang="en-US" sz="2400" dirty="0"/>
          </a:p>
        </p:txBody>
      </p:sp>
      <p:sp>
        <p:nvSpPr>
          <p:cNvPr id="35" name="Rectangle 34"/>
          <p:cNvSpPr/>
          <p:nvPr/>
        </p:nvSpPr>
        <p:spPr>
          <a:xfrm>
            <a:off x="3067954" y="4665072"/>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257260" y="1835925"/>
            <a:ext cx="2193789"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INSTRUMENT</a:t>
            </a:r>
            <a:endParaRPr lang="en-US" sz="1600"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313655"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1" name="Rectangle 40"/>
          <p:cNvSpPr/>
          <p:nvPr/>
        </p:nvSpPr>
        <p:spPr>
          <a:xfrm>
            <a:off x="3633780" y="2455598"/>
            <a:ext cx="787896" cy="369332"/>
          </a:xfrm>
          <a:prstGeom prst="rect">
            <a:avLst/>
          </a:prstGeom>
        </p:spPr>
        <p:txBody>
          <a:bodyPr wrap="none">
            <a:spAutoFit/>
          </a:bodyPr>
          <a:lstStyle/>
          <a:p>
            <a:r>
              <a:rPr lang="en-US" dirty="0" smtClean="0"/>
              <a:t>merge</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424716" y="3744236"/>
            <a:ext cx="1509071"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MODEL</a:t>
            </a:r>
            <a:endParaRPr lang="en-US" sz="1600" dirty="0"/>
          </a:p>
        </p:txBody>
      </p:sp>
      <p:cxnSp>
        <p:nvCxnSpPr>
          <p:cNvPr id="44" name="Curved Connector 43"/>
          <p:cNvCxnSpPr/>
          <p:nvPr/>
        </p:nvCxnSpPr>
        <p:spPr>
          <a:xfrm rot="5400000">
            <a:off x="2554692" y="2777204"/>
            <a:ext cx="1486531" cy="67164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3312110" y="1683473"/>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sp>
        <p:nvSpPr>
          <p:cNvPr id="29" name="Cloud 28"/>
          <p:cNvSpPr/>
          <p:nvPr/>
        </p:nvSpPr>
        <p:spPr>
          <a:xfrm>
            <a:off x="1257260" y="259578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DATA</a:t>
            </a:r>
            <a:endParaRPr lang="en-US" sz="1600" dirty="0"/>
          </a:p>
        </p:txBody>
      </p:sp>
      <p:cxnSp>
        <p:nvCxnSpPr>
          <p:cNvPr id="30" name="Curved Connector 29"/>
          <p:cNvCxnSpPr/>
          <p:nvPr/>
        </p:nvCxnSpPr>
        <p:spPr>
          <a:xfrm>
            <a:off x="2245107" y="2938934"/>
            <a:ext cx="2167920" cy="1347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367347" y="2510955"/>
            <a:ext cx="1210225" cy="369332"/>
          </a:xfrm>
          <a:prstGeom prst="rect">
            <a:avLst/>
          </a:prstGeom>
        </p:spPr>
        <p:txBody>
          <a:bodyPr wrap="none">
            <a:spAutoFit/>
          </a:bodyPr>
          <a:lstStyle/>
          <a:p>
            <a:r>
              <a:rPr lang="en-US" dirty="0" smtClean="0"/>
              <a:t>knowledge</a:t>
            </a:r>
            <a:endParaRPr lang="en-US" dirty="0"/>
          </a:p>
        </p:txBody>
      </p:sp>
      <p:sp>
        <p:nvSpPr>
          <p:cNvPr id="34" name="Rectangle 33"/>
          <p:cNvSpPr/>
          <p:nvPr/>
        </p:nvSpPr>
        <p:spPr>
          <a:xfrm>
            <a:off x="1856533" y="3287037"/>
            <a:ext cx="1003287" cy="369332"/>
          </a:xfrm>
          <a:prstGeom prst="rect">
            <a:avLst/>
          </a:prstGeom>
        </p:spPr>
        <p:txBody>
          <a:bodyPr wrap="none">
            <a:spAutoFit/>
          </a:bodyPr>
          <a:lstStyle/>
          <a:p>
            <a:r>
              <a:rPr lang="en-US" dirty="0" smtClean="0"/>
              <a:t>calibrate</a:t>
            </a:r>
            <a:endParaRPr lang="en-US" dirty="0"/>
          </a:p>
        </p:txBody>
      </p:sp>
      <p:cxnSp>
        <p:nvCxnSpPr>
          <p:cNvPr id="37" name="Curved Connector 36"/>
          <p:cNvCxnSpPr/>
          <p:nvPr/>
        </p:nvCxnSpPr>
        <p:spPr>
          <a:xfrm rot="10800000">
            <a:off x="2245108" y="3073718"/>
            <a:ext cx="3268839" cy="67051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285744" y="2200403"/>
            <a:ext cx="218096"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p:nvPr/>
        </p:nvCxnSpPr>
        <p:spPr>
          <a:xfrm flipH="1">
            <a:off x="6232876" y="2938934"/>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98105" y="2938934"/>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285744" y="2405646"/>
            <a:ext cx="218096"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flipV="1">
            <a:off x="6059816" y="2595888"/>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489459" y="2595888"/>
            <a:ext cx="258136"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5022911" y="4391356"/>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a:off x="5022911" y="5129887"/>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188140" y="5129887"/>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5022911" y="4596599"/>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flipV="1">
            <a:off x="4849851" y="4786842"/>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16920" y="4786841"/>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708008" y="5718673"/>
            <a:ext cx="7977349" cy="954107"/>
          </a:xfrm>
          <a:prstGeom prst="rect">
            <a:avLst/>
          </a:prstGeom>
          <a:noFill/>
        </p:spPr>
        <p:txBody>
          <a:bodyPr wrap="square" rtlCol="0">
            <a:spAutoFit/>
          </a:bodyPr>
          <a:lstStyle/>
          <a:p>
            <a:r>
              <a:rPr lang="en-US" sz="2800" dirty="0" smtClean="0"/>
              <a:t>“Publication” is continuous and all “curious minds” can be involved.</a:t>
            </a:r>
            <a:endParaRPr lang="en-US" sz="2800" dirty="0"/>
          </a:p>
        </p:txBody>
      </p:sp>
    </p:spTree>
    <p:extLst>
      <p:ext uri="{BB962C8B-B14F-4D97-AF65-F5344CB8AC3E}">
        <p14:creationId xmlns:p14="http://schemas.microsoft.com/office/powerpoint/2010/main" val="14072317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004" y="173354"/>
            <a:ext cx="7945915" cy="904172"/>
          </a:xfrm>
        </p:spPr>
        <p:txBody>
          <a:bodyPr/>
          <a:lstStyle/>
          <a:p>
            <a:r>
              <a:rPr lang="en-US" dirty="0" smtClean="0"/>
              <a:t>Conventional Research</a:t>
            </a:r>
            <a:endParaRPr lang="en-US" dirty="0"/>
          </a:p>
        </p:txBody>
      </p:sp>
      <p:sp>
        <p:nvSpPr>
          <p:cNvPr id="4" name="Oval 3"/>
          <p:cNvSpPr/>
          <p:nvPr/>
        </p:nvSpPr>
        <p:spPr>
          <a:xfrm>
            <a:off x="547004" y="3466038"/>
            <a:ext cx="2368008" cy="8979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“Lab” work</a:t>
            </a:r>
            <a:endParaRPr lang="en-US" sz="2400" dirty="0"/>
          </a:p>
        </p:txBody>
      </p:sp>
      <p:cxnSp>
        <p:nvCxnSpPr>
          <p:cNvPr id="6" name="Straight Arrow Connector 5"/>
          <p:cNvCxnSpPr/>
          <p:nvPr/>
        </p:nvCxnSpPr>
        <p:spPr>
          <a:xfrm>
            <a:off x="2719788" y="39021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630660" y="3453211"/>
            <a:ext cx="1937206" cy="11288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paper/thesis</a:t>
            </a:r>
            <a:endParaRPr lang="en-US" sz="2400" dirty="0"/>
          </a:p>
        </p:txBody>
      </p:sp>
      <p:cxnSp>
        <p:nvCxnSpPr>
          <p:cNvPr id="9" name="Curved Connector 8"/>
          <p:cNvCxnSpPr>
            <a:stCxn id="7" idx="6"/>
            <a:endCxn id="7" idx="7"/>
          </p:cNvCxnSpPr>
          <p:nvPr/>
        </p:nvCxnSpPr>
        <p:spPr>
          <a:xfrm flipH="1" flipV="1">
            <a:off x="5284169" y="36185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567866" y="4054580"/>
            <a:ext cx="9108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915012" y="3433859"/>
            <a:ext cx="715648" cy="369332"/>
          </a:xfrm>
          <a:prstGeom prst="rect">
            <a:avLst/>
          </a:prstGeom>
        </p:spPr>
        <p:txBody>
          <a:bodyPr wrap="none">
            <a:spAutoFit/>
          </a:bodyPr>
          <a:lstStyle/>
          <a:p>
            <a:r>
              <a:rPr lang="en-US" dirty="0" smtClean="0"/>
              <a:t>Write</a:t>
            </a:r>
            <a:endParaRPr lang="en-US" dirty="0"/>
          </a:p>
        </p:txBody>
      </p:sp>
      <p:sp>
        <p:nvSpPr>
          <p:cNvPr id="17" name="Rectangle 16"/>
          <p:cNvSpPr/>
          <p:nvPr/>
        </p:nvSpPr>
        <p:spPr>
          <a:xfrm>
            <a:off x="5210042" y="2778115"/>
            <a:ext cx="870626" cy="369332"/>
          </a:xfrm>
          <a:prstGeom prst="rect">
            <a:avLst/>
          </a:prstGeom>
        </p:spPr>
        <p:txBody>
          <a:bodyPr wrap="none">
            <a:spAutoFit/>
          </a:bodyPr>
          <a:lstStyle/>
          <a:p>
            <a:r>
              <a:rPr lang="en-US" dirty="0" smtClean="0"/>
              <a:t>rewrite</a:t>
            </a:r>
            <a:endParaRPr lang="en-US" dirty="0"/>
          </a:p>
        </p:txBody>
      </p:sp>
      <p:cxnSp>
        <p:nvCxnSpPr>
          <p:cNvPr id="20" name="Curved Connector 19"/>
          <p:cNvCxnSpPr/>
          <p:nvPr/>
        </p:nvCxnSpPr>
        <p:spPr>
          <a:xfrm flipH="1">
            <a:off x="2219449" y="4017629"/>
            <a:ext cx="3348417" cy="346347"/>
          </a:xfrm>
          <a:prstGeom prst="curvedConnector5">
            <a:avLst>
              <a:gd name="adj1" fmla="val -6827"/>
              <a:gd name="adj2" fmla="val 228966"/>
              <a:gd name="adj3" fmla="val 99617"/>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954723" y="4922045"/>
            <a:ext cx="1582484" cy="369332"/>
          </a:xfrm>
          <a:prstGeom prst="rect">
            <a:avLst/>
          </a:prstGeom>
        </p:spPr>
        <p:txBody>
          <a:bodyPr wrap="none">
            <a:spAutoFit/>
          </a:bodyPr>
          <a:lstStyle/>
          <a:p>
            <a:r>
              <a:rPr lang="en-US" dirty="0" smtClean="0"/>
              <a:t>Re-experiment</a:t>
            </a:r>
            <a:endParaRPr lang="en-US" dirty="0"/>
          </a:p>
        </p:txBody>
      </p:sp>
      <p:sp>
        <p:nvSpPr>
          <p:cNvPr id="23" name="Rectangle 22"/>
          <p:cNvSpPr/>
          <p:nvPr/>
        </p:nvSpPr>
        <p:spPr>
          <a:xfrm>
            <a:off x="6591669" y="3717513"/>
            <a:ext cx="1554862" cy="461665"/>
          </a:xfrm>
          <a:prstGeom prst="rect">
            <a:avLst/>
          </a:prstGeom>
        </p:spPr>
        <p:txBody>
          <a:bodyPr wrap="square">
            <a:spAutoFit/>
          </a:bodyPr>
          <a:lstStyle/>
          <a:p>
            <a:r>
              <a:rPr lang="en-US" sz="2400" dirty="0" smtClean="0"/>
              <a:t>publish</a:t>
            </a:r>
            <a:endParaRPr lang="en-US" sz="2400" dirty="0"/>
          </a:p>
        </p:txBody>
      </p:sp>
      <p:sp>
        <p:nvSpPr>
          <p:cNvPr id="24" name="Cloud 23"/>
          <p:cNvSpPr/>
          <p:nvPr/>
        </p:nvSpPr>
        <p:spPr>
          <a:xfrm>
            <a:off x="2264352" y="2067821"/>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25" name="Straight Arrow Connector 24"/>
          <p:cNvCxnSpPr/>
          <p:nvPr/>
        </p:nvCxnSpPr>
        <p:spPr>
          <a:xfrm flipV="1">
            <a:off x="1766092" y="2555273"/>
            <a:ext cx="650660" cy="8859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886547" y="2861385"/>
            <a:ext cx="650660" cy="604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4284429" y="2860316"/>
            <a:ext cx="505555" cy="369332"/>
          </a:xfrm>
          <a:prstGeom prst="rect">
            <a:avLst/>
          </a:prstGeom>
        </p:spPr>
        <p:txBody>
          <a:bodyPr wrap="none">
            <a:spAutoFit/>
          </a:bodyPr>
          <a:lstStyle/>
          <a:p>
            <a:r>
              <a:rPr lang="en-US" dirty="0" smtClean="0"/>
              <a:t>???</a:t>
            </a:r>
            <a:endParaRPr lang="en-US" dirty="0"/>
          </a:p>
        </p:txBody>
      </p:sp>
      <p:sp>
        <p:nvSpPr>
          <p:cNvPr id="30" name="Rectangle 29"/>
          <p:cNvSpPr/>
          <p:nvPr/>
        </p:nvSpPr>
        <p:spPr>
          <a:xfrm>
            <a:off x="320365" y="4922045"/>
            <a:ext cx="2296788" cy="461665"/>
          </a:xfrm>
          <a:prstGeom prst="rect">
            <a:avLst/>
          </a:prstGeom>
        </p:spPr>
        <p:txBody>
          <a:bodyPr wrap="square">
            <a:spAutoFit/>
          </a:bodyPr>
          <a:lstStyle/>
          <a:p>
            <a:r>
              <a:rPr lang="en-US" sz="2400" i="1" dirty="0" smtClean="0"/>
              <a:t>Validation??</a:t>
            </a:r>
            <a:endParaRPr lang="en-US" sz="2400" i="1" dirty="0"/>
          </a:p>
        </p:txBody>
      </p:sp>
      <p:sp>
        <p:nvSpPr>
          <p:cNvPr id="31" name="Rectangle 30"/>
          <p:cNvSpPr/>
          <p:nvPr/>
        </p:nvSpPr>
        <p:spPr>
          <a:xfrm>
            <a:off x="2924367" y="1900667"/>
            <a:ext cx="706293" cy="369332"/>
          </a:xfrm>
          <a:prstGeom prst="rect">
            <a:avLst/>
          </a:prstGeom>
        </p:spPr>
        <p:txBody>
          <a:bodyPr wrap="none">
            <a:spAutoFit/>
          </a:bodyPr>
          <a:lstStyle/>
          <a:p>
            <a:r>
              <a:rPr lang="en-US" dirty="0" smtClean="0"/>
              <a:t>DATA</a:t>
            </a:r>
            <a:endParaRPr lang="en-US" dirty="0"/>
          </a:p>
        </p:txBody>
      </p:sp>
      <p:sp>
        <p:nvSpPr>
          <p:cNvPr id="32" name="Cloud 31"/>
          <p:cNvSpPr/>
          <p:nvPr/>
        </p:nvSpPr>
        <p:spPr>
          <a:xfrm>
            <a:off x="3115426" y="2463947"/>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sp>
        <p:nvSpPr>
          <p:cNvPr id="33" name="Cloud 32"/>
          <p:cNvSpPr/>
          <p:nvPr/>
        </p:nvSpPr>
        <p:spPr>
          <a:xfrm>
            <a:off x="3686323" y="1885169"/>
            <a:ext cx="561179" cy="48745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p>
        </p:txBody>
      </p:sp>
      <p:cxnSp>
        <p:nvCxnSpPr>
          <p:cNvPr id="34" name="Straight Arrow Connector 33"/>
          <p:cNvCxnSpPr/>
          <p:nvPr/>
        </p:nvCxnSpPr>
        <p:spPr>
          <a:xfrm flipV="1">
            <a:off x="2252748" y="2951399"/>
            <a:ext cx="862678" cy="54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209325" y="3453211"/>
            <a:ext cx="1937206" cy="1128836"/>
          </a:xfrm>
          <a:prstGeom prst="ellipse">
            <a:avLst/>
          </a:prstGeom>
          <a:noFill/>
          <a:ln w="76200" cmpd="sng">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8" name="TextBox 37"/>
          <p:cNvSpPr txBox="1"/>
          <p:nvPr/>
        </p:nvSpPr>
        <p:spPr>
          <a:xfrm>
            <a:off x="6222154" y="4750207"/>
            <a:ext cx="2046541" cy="646331"/>
          </a:xfrm>
          <a:prstGeom prst="rect">
            <a:avLst/>
          </a:prstGeom>
          <a:noFill/>
        </p:spPr>
        <p:txBody>
          <a:bodyPr wrap="none" rtlCol="0">
            <a:spAutoFit/>
          </a:bodyPr>
          <a:lstStyle/>
          <a:p>
            <a:r>
              <a:rPr lang="en-US" b="1" dirty="0" smtClean="0">
                <a:solidFill>
                  <a:srgbClr val="FF0000"/>
                </a:solidFill>
              </a:rPr>
              <a:t>All your data are </a:t>
            </a:r>
          </a:p>
          <a:p>
            <a:r>
              <a:rPr lang="en-US" b="1" dirty="0" smtClean="0">
                <a:solidFill>
                  <a:srgbClr val="FF0000"/>
                </a:solidFill>
              </a:rPr>
              <a:t>belong to publisher</a:t>
            </a:r>
            <a:endParaRPr lang="en-US" b="1" dirty="0">
              <a:solidFill>
                <a:srgbClr val="FF0000"/>
              </a:solidFill>
            </a:endParaRPr>
          </a:p>
        </p:txBody>
      </p:sp>
    </p:spTree>
    <p:extLst>
      <p:ext uri="{BB962C8B-B14F-4D97-AF65-F5344CB8AC3E}">
        <p14:creationId xmlns:p14="http://schemas.microsoft.com/office/powerpoint/2010/main" val="15170526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57200"/>
            <a:ext cx="9144000" cy="5922483"/>
          </a:xfrm>
          <a:prstGeom prst="rect">
            <a:avLst/>
          </a:prstGeom>
        </p:spPr>
      </p:pic>
    </p:spTree>
    <p:extLst>
      <p:ext uri="{BB962C8B-B14F-4D97-AF65-F5344CB8AC3E}">
        <p14:creationId xmlns:p14="http://schemas.microsoft.com/office/powerpoint/2010/main" val="421851611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buNone/>
            </a:pPr>
            <a:r>
              <a:rPr lang="en-GB">
                <a:solidFill>
                  <a:srgbClr val="6AA84F"/>
                </a:solidFill>
              </a:rPr>
              <a:t>3) </a:t>
            </a:r>
            <a:r>
              <a:rPr lang="en-GB" b="0">
                <a:solidFill>
                  <a:srgbClr val="6AA84F"/>
                </a:solidFill>
              </a:rPr>
              <a:t>PhylogeneticTreeVisitor</a:t>
            </a:r>
          </a:p>
        </p:txBody>
      </p:sp>
      <p:pic>
        <p:nvPicPr>
          <p:cNvPr id="137" name="Shape 137"/>
          <p:cNvPicPr preferRelativeResize="0"/>
          <p:nvPr/>
        </p:nvPicPr>
        <p:blipFill>
          <a:blip r:embed="rId3"/>
          <a:stretch>
            <a:fillRect/>
          </a:stretch>
        </p:blipFill>
        <p:spPr>
          <a:xfrm>
            <a:off x="772275" y="1286900"/>
            <a:ext cx="3141375" cy="5362567"/>
          </a:xfrm>
          <a:prstGeom prst="rect">
            <a:avLst/>
          </a:prstGeom>
          <a:noFill/>
          <a:ln>
            <a:noFill/>
          </a:ln>
        </p:spPr>
      </p:pic>
      <p:pic>
        <p:nvPicPr>
          <p:cNvPr id="138" name="Shape 138"/>
          <p:cNvPicPr preferRelativeResize="0"/>
          <p:nvPr/>
        </p:nvPicPr>
        <p:blipFill>
          <a:blip r:embed="rId4"/>
          <a:stretch>
            <a:fillRect/>
          </a:stretch>
        </p:blipFill>
        <p:spPr>
          <a:xfrm>
            <a:off x="4556925" y="1286902"/>
            <a:ext cx="3734286" cy="5362567"/>
          </a:xfrm>
          <a:prstGeom prst="rect">
            <a:avLst/>
          </a:prstGeom>
          <a:noFill/>
          <a:ln>
            <a:noFill/>
          </a:ln>
        </p:spPr>
      </p:pic>
    </p:spTree>
    <p:extLst>
      <p:ext uri="{BB962C8B-B14F-4D97-AF65-F5344CB8AC3E}">
        <p14:creationId xmlns:p14="http://schemas.microsoft.com/office/powerpoint/2010/main" val="3589098792"/>
      </p:ext>
    </p:extLst>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38852" y="1045009"/>
            <a:ext cx="6932999" cy="4175858"/>
          </a:xfrm>
          <a:prstGeom prst="ellipse">
            <a:avLst/>
          </a:prstGeom>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547004" y="173354"/>
            <a:ext cx="7945915" cy="904172"/>
          </a:xfrm>
        </p:spPr>
        <p:txBody>
          <a:bodyPr>
            <a:normAutofit fontScale="90000"/>
          </a:bodyPr>
          <a:lstStyle/>
          <a:p>
            <a:r>
              <a:rPr lang="en-US" dirty="0" smtClean="0"/>
              <a:t>Free/Open Software Development</a:t>
            </a:r>
            <a:endParaRPr lang="en-US" dirty="0"/>
          </a:p>
        </p:txBody>
      </p:sp>
      <p:cxnSp>
        <p:nvCxnSpPr>
          <p:cNvPr id="9" name="Curved Connector 8"/>
          <p:cNvCxnSpPr/>
          <p:nvPr/>
        </p:nvCxnSpPr>
        <p:spPr>
          <a:xfrm flipH="1" flipV="1">
            <a:off x="2678437" y="1835925"/>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2588492" y="2137830"/>
            <a:ext cx="1887168" cy="55150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069093" y="1225856"/>
            <a:ext cx="1982466" cy="830997"/>
          </a:xfrm>
          <a:prstGeom prst="rect">
            <a:avLst/>
          </a:prstGeom>
        </p:spPr>
        <p:txBody>
          <a:bodyPr wrap="square">
            <a:spAutoFit/>
          </a:bodyPr>
          <a:lstStyle/>
          <a:p>
            <a:r>
              <a:rPr lang="en-US" sz="2400" dirty="0" smtClean="0"/>
              <a:t>Engineered repository</a:t>
            </a:r>
            <a:endParaRPr lang="en-US" sz="2400" dirty="0"/>
          </a:p>
        </p:txBody>
      </p:sp>
      <p:sp>
        <p:nvSpPr>
          <p:cNvPr id="35" name="Rectangle 34"/>
          <p:cNvSpPr/>
          <p:nvPr/>
        </p:nvSpPr>
        <p:spPr>
          <a:xfrm>
            <a:off x="3933787" y="4265569"/>
            <a:ext cx="1736288" cy="830997"/>
          </a:xfrm>
          <a:prstGeom prst="rect">
            <a:avLst/>
          </a:prstGeom>
        </p:spPr>
        <p:txBody>
          <a:bodyPr wrap="square">
            <a:spAutoFit/>
          </a:bodyPr>
          <a:lstStyle/>
          <a:p>
            <a:r>
              <a:rPr lang="en-US" sz="2400" dirty="0" smtClean="0"/>
              <a:t>World</a:t>
            </a:r>
          </a:p>
          <a:p>
            <a:r>
              <a:rPr lang="en-US" sz="2400" dirty="0" smtClean="0"/>
              <a:t>community</a:t>
            </a:r>
            <a:endParaRPr lang="en-US" sz="2400" dirty="0"/>
          </a:p>
        </p:txBody>
      </p:sp>
      <p:sp>
        <p:nvSpPr>
          <p:cNvPr id="32" name="Cloud 31"/>
          <p:cNvSpPr/>
          <p:nvPr/>
        </p:nvSpPr>
        <p:spPr>
          <a:xfrm>
            <a:off x="1797589" y="1835925"/>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36" name="Rectangle 35"/>
          <p:cNvSpPr/>
          <p:nvPr/>
        </p:nvSpPr>
        <p:spPr>
          <a:xfrm>
            <a:off x="3177887" y="1755922"/>
            <a:ext cx="870626" cy="369332"/>
          </a:xfrm>
          <a:prstGeom prst="rect">
            <a:avLst/>
          </a:prstGeom>
        </p:spPr>
        <p:txBody>
          <a:bodyPr wrap="none">
            <a:spAutoFit/>
          </a:bodyPr>
          <a:lstStyle/>
          <a:p>
            <a:r>
              <a:rPr lang="en-US" dirty="0" smtClean="0"/>
              <a:t>rewrite</a:t>
            </a:r>
            <a:endParaRPr lang="en-US" dirty="0"/>
          </a:p>
        </p:txBody>
      </p:sp>
      <p:sp>
        <p:nvSpPr>
          <p:cNvPr id="38" name="Rectangle 37"/>
          <p:cNvSpPr/>
          <p:nvPr/>
        </p:nvSpPr>
        <p:spPr>
          <a:xfrm>
            <a:off x="3067954" y="1204304"/>
            <a:ext cx="929461" cy="369332"/>
          </a:xfrm>
          <a:prstGeom prst="rect">
            <a:avLst/>
          </a:prstGeom>
        </p:spPr>
        <p:txBody>
          <a:bodyPr wrap="none">
            <a:spAutoFit/>
          </a:bodyPr>
          <a:lstStyle/>
          <a:p>
            <a:r>
              <a:rPr lang="en-US" dirty="0" smtClean="0"/>
              <a:t>validate</a:t>
            </a:r>
            <a:endParaRPr lang="en-US" dirty="0"/>
          </a:p>
        </p:txBody>
      </p:sp>
      <p:cxnSp>
        <p:nvCxnSpPr>
          <p:cNvPr id="39" name="Curved Connector 38"/>
          <p:cNvCxnSpPr/>
          <p:nvPr/>
        </p:nvCxnSpPr>
        <p:spPr>
          <a:xfrm flipH="1" flipV="1">
            <a:off x="5293875" y="2387429"/>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Cloud 39"/>
          <p:cNvSpPr/>
          <p:nvPr/>
        </p:nvSpPr>
        <p:spPr>
          <a:xfrm>
            <a:off x="4413027" y="2387429"/>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41" name="Rectangle 40"/>
          <p:cNvSpPr/>
          <p:nvPr/>
        </p:nvSpPr>
        <p:spPr>
          <a:xfrm>
            <a:off x="3846093" y="2320003"/>
            <a:ext cx="562248" cy="369332"/>
          </a:xfrm>
          <a:prstGeom prst="rect">
            <a:avLst/>
          </a:prstGeom>
        </p:spPr>
        <p:txBody>
          <a:bodyPr wrap="none">
            <a:spAutoFit/>
          </a:bodyPr>
          <a:lstStyle/>
          <a:p>
            <a:r>
              <a:rPr lang="en-US" dirty="0" smtClean="0"/>
              <a:t>fork</a:t>
            </a:r>
            <a:endParaRPr lang="en-US" dirty="0"/>
          </a:p>
        </p:txBody>
      </p:sp>
      <p:cxnSp>
        <p:nvCxnSpPr>
          <p:cNvPr id="42" name="Curved Connector 41"/>
          <p:cNvCxnSpPr/>
          <p:nvPr/>
        </p:nvCxnSpPr>
        <p:spPr>
          <a:xfrm flipH="1" flipV="1">
            <a:off x="3713718" y="3744236"/>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2832870" y="3744236"/>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cxnSp>
        <p:nvCxnSpPr>
          <p:cNvPr id="44" name="Curved Connector 43"/>
          <p:cNvCxnSpPr/>
          <p:nvPr/>
        </p:nvCxnSpPr>
        <p:spPr>
          <a:xfrm rot="16200000" flipH="1">
            <a:off x="1981939" y="2876098"/>
            <a:ext cx="1307116" cy="6532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116189" y="3275037"/>
            <a:ext cx="821935" cy="369332"/>
          </a:xfrm>
          <a:prstGeom prst="rect">
            <a:avLst/>
          </a:prstGeom>
        </p:spPr>
        <p:txBody>
          <a:bodyPr wrap="none">
            <a:spAutoFit/>
          </a:bodyPr>
          <a:lstStyle/>
          <a:p>
            <a:r>
              <a:rPr lang="en-US" dirty="0" smtClean="0"/>
              <a:t>Re-use</a:t>
            </a:r>
            <a:endParaRPr lang="en-US" dirty="0"/>
          </a:p>
        </p:txBody>
      </p:sp>
      <p:cxnSp>
        <p:nvCxnSpPr>
          <p:cNvPr id="46" name="Curved Connector 45"/>
          <p:cNvCxnSpPr/>
          <p:nvPr/>
        </p:nvCxnSpPr>
        <p:spPr>
          <a:xfrm flipH="1" flipV="1">
            <a:off x="6394792" y="3609451"/>
            <a:ext cx="283697" cy="399104"/>
          </a:xfrm>
          <a:prstGeom prst="curvedConnector4">
            <a:avLst>
              <a:gd name="adj1" fmla="val -80579"/>
              <a:gd name="adj2" fmla="val 1987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Cloud 46"/>
          <p:cNvSpPr/>
          <p:nvPr/>
        </p:nvSpPr>
        <p:spPr>
          <a:xfrm>
            <a:off x="5513944" y="3609451"/>
            <a:ext cx="1100917" cy="6862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CODE</a:t>
            </a:r>
            <a:endParaRPr lang="en-US" sz="1600" dirty="0"/>
          </a:p>
        </p:txBody>
      </p:sp>
      <p:sp>
        <p:nvSpPr>
          <p:cNvPr id="48" name="Rectangle 47"/>
          <p:cNvSpPr/>
          <p:nvPr/>
        </p:nvSpPr>
        <p:spPr>
          <a:xfrm>
            <a:off x="4471940" y="3498255"/>
            <a:ext cx="821935" cy="369332"/>
          </a:xfrm>
          <a:prstGeom prst="rect">
            <a:avLst/>
          </a:prstGeom>
        </p:spPr>
        <p:txBody>
          <a:bodyPr wrap="none">
            <a:spAutoFit/>
          </a:bodyPr>
          <a:lstStyle/>
          <a:p>
            <a:r>
              <a:rPr lang="en-US" dirty="0" smtClean="0"/>
              <a:t>Re-use</a:t>
            </a:r>
            <a:endParaRPr lang="en-US" dirty="0"/>
          </a:p>
        </p:txBody>
      </p:sp>
      <p:cxnSp>
        <p:nvCxnSpPr>
          <p:cNvPr id="49" name="Curved Connector 48"/>
          <p:cNvCxnSpPr/>
          <p:nvPr/>
        </p:nvCxnSpPr>
        <p:spPr>
          <a:xfrm flipV="1">
            <a:off x="3713718" y="3968860"/>
            <a:ext cx="1800226" cy="32688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30242" y="5096566"/>
            <a:ext cx="5965570" cy="1384995"/>
          </a:xfrm>
          <a:prstGeom prst="rect">
            <a:avLst/>
          </a:prstGeom>
          <a:noFill/>
        </p:spPr>
        <p:txBody>
          <a:bodyPr wrap="square" rtlCol="0">
            <a:spAutoFit/>
          </a:bodyPr>
          <a:lstStyle/>
          <a:p>
            <a:r>
              <a:rPr lang="en-US" sz="2800" dirty="0" err="1" smtClean="0"/>
              <a:t>Github</a:t>
            </a:r>
            <a:r>
              <a:rPr lang="en-US" sz="2800" dirty="0" smtClean="0"/>
              <a:t>, </a:t>
            </a:r>
            <a:r>
              <a:rPr lang="en-US" sz="2800" dirty="0" err="1" smtClean="0"/>
              <a:t>BitBucket</a:t>
            </a:r>
            <a:endParaRPr lang="en-US" sz="2800" dirty="0" smtClean="0"/>
          </a:p>
          <a:p>
            <a:r>
              <a:rPr lang="en-US" sz="2800" dirty="0" err="1" smtClean="0"/>
              <a:t>Stackoverflow</a:t>
            </a:r>
            <a:r>
              <a:rPr lang="en-US" sz="2800" dirty="0" smtClean="0"/>
              <a:t>,</a:t>
            </a:r>
          </a:p>
          <a:p>
            <a:r>
              <a:rPr lang="en-US" sz="2800" dirty="0" smtClean="0"/>
              <a:t>Apache</a:t>
            </a:r>
            <a:endParaRPr lang="en-US" sz="2800" dirty="0"/>
          </a:p>
        </p:txBody>
      </p:sp>
      <p:sp>
        <p:nvSpPr>
          <p:cNvPr id="14" name="TextBox 13"/>
          <p:cNvSpPr txBox="1"/>
          <p:nvPr/>
        </p:nvSpPr>
        <p:spPr>
          <a:xfrm>
            <a:off x="5617679" y="5657671"/>
            <a:ext cx="3545431" cy="1200329"/>
          </a:xfrm>
          <a:prstGeom prst="rect">
            <a:avLst/>
          </a:prstGeom>
          <a:noFill/>
        </p:spPr>
        <p:txBody>
          <a:bodyPr wrap="square" rtlCol="0">
            <a:spAutoFit/>
          </a:bodyPr>
          <a:lstStyle/>
          <a:p>
            <a:r>
              <a:rPr lang="en-US" dirty="0" smtClean="0"/>
              <a:t>e.g. Chem4Word (M-R group) </a:t>
            </a:r>
          </a:p>
          <a:p>
            <a:r>
              <a:rPr lang="en-US" dirty="0" err="1" smtClean="0"/>
              <a:t>Outercurve</a:t>
            </a:r>
            <a:r>
              <a:rPr lang="en-US" dirty="0" smtClean="0"/>
              <a:t> repository, </a:t>
            </a:r>
          </a:p>
          <a:p>
            <a:r>
              <a:rPr lang="en-US" dirty="0" smtClean="0"/>
              <a:t>Now developed by ex-</a:t>
            </a:r>
            <a:r>
              <a:rPr lang="en-US" dirty="0" err="1" smtClean="0"/>
              <a:t>pharma</a:t>
            </a:r>
            <a:r>
              <a:rPr lang="en-US" dirty="0" smtClean="0"/>
              <a:t> s/w</a:t>
            </a:r>
          </a:p>
          <a:p>
            <a:r>
              <a:rPr lang="en-US" dirty="0" smtClean="0"/>
              <a:t>And interfaced to </a:t>
            </a:r>
            <a:r>
              <a:rPr lang="en-US" dirty="0" err="1" smtClean="0"/>
              <a:t>ChemDoodle</a:t>
            </a:r>
            <a:endParaRPr lang="en-US" dirty="0"/>
          </a:p>
        </p:txBody>
      </p:sp>
      <p:sp>
        <p:nvSpPr>
          <p:cNvPr id="51" name="Oval 50"/>
          <p:cNvSpPr/>
          <p:nvPr/>
        </p:nvSpPr>
        <p:spPr>
          <a:xfrm>
            <a:off x="1635661" y="2852701"/>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p:cNvCxnSpPr/>
          <p:nvPr/>
        </p:nvCxnSpPr>
        <p:spPr>
          <a:xfrm flipH="1">
            <a:off x="1635661" y="3591232"/>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00890" y="3591232"/>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35661" y="3057944"/>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p:nvPr/>
        </p:nvCxnSpPr>
        <p:spPr>
          <a:xfrm flipH="1" flipV="1">
            <a:off x="1462601" y="3248187"/>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29670" y="3248186"/>
            <a:ext cx="320710"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343897" y="1971620"/>
            <a:ext cx="270964" cy="2052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Connector 57"/>
          <p:cNvCxnSpPr/>
          <p:nvPr/>
        </p:nvCxnSpPr>
        <p:spPr>
          <a:xfrm flipH="1">
            <a:off x="6343897" y="2710151"/>
            <a:ext cx="128292" cy="243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509126" y="2710151"/>
            <a:ext cx="181159" cy="243726"/>
          </a:xfrm>
          <a:prstGeom prst="line">
            <a:avLst/>
          </a:prstGeom>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6343897" y="2176863"/>
            <a:ext cx="270964" cy="533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p:nvPr/>
        </p:nvCxnSpPr>
        <p:spPr>
          <a:xfrm flipH="1" flipV="1">
            <a:off x="6170837" y="2367106"/>
            <a:ext cx="301352" cy="4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537906" y="2367105"/>
            <a:ext cx="32071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Curved Connector 62"/>
          <p:cNvCxnSpPr/>
          <p:nvPr/>
        </p:nvCxnSpPr>
        <p:spPr>
          <a:xfrm rot="10800000">
            <a:off x="2420857" y="2549177"/>
            <a:ext cx="3550342" cy="106027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107593" y="3195965"/>
            <a:ext cx="909060" cy="369332"/>
          </a:xfrm>
          <a:prstGeom prst="rect">
            <a:avLst/>
          </a:prstGeom>
        </p:spPr>
        <p:txBody>
          <a:bodyPr wrap="none">
            <a:spAutoFit/>
          </a:bodyPr>
          <a:lstStyle/>
          <a:p>
            <a:r>
              <a:rPr lang="en-US" dirty="0" smtClean="0"/>
              <a:t>inspires</a:t>
            </a:r>
            <a:endParaRPr lang="en-US" dirty="0"/>
          </a:p>
        </p:txBody>
      </p:sp>
      <p:sp>
        <p:nvSpPr>
          <p:cNvPr id="65" name="TextBox 64"/>
          <p:cNvSpPr txBox="1"/>
          <p:nvPr/>
        </p:nvSpPr>
        <p:spPr>
          <a:xfrm>
            <a:off x="1829670" y="3972574"/>
            <a:ext cx="818779" cy="646331"/>
          </a:xfrm>
          <a:prstGeom prst="rect">
            <a:avLst/>
          </a:prstGeom>
          <a:noFill/>
        </p:spPr>
        <p:txBody>
          <a:bodyPr wrap="none" rtlCol="0">
            <a:spAutoFit/>
          </a:bodyPr>
          <a:lstStyle/>
          <a:p>
            <a:r>
              <a:rPr lang="en-US" sz="3600" dirty="0" smtClean="0">
                <a:solidFill>
                  <a:srgbClr val="008000"/>
                </a:solidFill>
              </a:rPr>
              <a:t>OSI</a:t>
            </a:r>
            <a:endParaRPr lang="en-US" sz="3600" dirty="0">
              <a:solidFill>
                <a:srgbClr val="008000"/>
              </a:solidFill>
            </a:endParaRPr>
          </a:p>
        </p:txBody>
      </p:sp>
    </p:spTree>
    <p:extLst>
      <p:ext uri="{BB962C8B-B14F-4D97-AF65-F5344CB8AC3E}">
        <p14:creationId xmlns:p14="http://schemas.microsoft.com/office/powerpoint/2010/main" val="42154549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0"/>
            <a:ext cx="8057906" cy="6858000"/>
          </a:xfrm>
          <a:prstGeom prst="rect">
            <a:avLst/>
          </a:prstGeom>
        </p:spPr>
      </p:pic>
    </p:spTree>
    <p:extLst>
      <p:ext uri="{BB962C8B-B14F-4D97-AF65-F5344CB8AC3E}">
        <p14:creationId xmlns:p14="http://schemas.microsoft.com/office/powerpoint/2010/main" val="2902821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1559</TotalTime>
  <Words>2788</Words>
  <Application>Microsoft Macintosh PowerPoint</Application>
  <PresentationFormat>On-screen Show (4:3)</PresentationFormat>
  <Paragraphs>337</Paragraphs>
  <Slides>71</Slides>
  <Notes>13</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Open Data</vt:lpstr>
      <vt:lpstr>Overview</vt:lpstr>
      <vt:lpstr>Elsevier wants to control Open Data</vt:lpstr>
      <vt:lpstr>PowerPoint Presentation</vt:lpstr>
      <vt:lpstr>PowerPoint Presentation</vt:lpstr>
      <vt:lpstr>PowerPoint Presentation</vt:lpstr>
      <vt:lpstr>Conventional Research</vt:lpstr>
      <vt:lpstr>Free/Open Software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Science</vt:lpstr>
      <vt:lpstr>Mat Todd, University of Sydney</vt:lpstr>
      <vt:lpstr>PowerPoint Presentation</vt:lpstr>
      <vt:lpstr>PowerPoint Presentation</vt:lpstr>
      <vt:lpstr>The economic value of data</vt:lpstr>
      <vt:lpstr>PowerPoint Presentation</vt:lpstr>
      <vt:lpstr>PowerPoint Presentation</vt:lpstr>
      <vt:lpstr>PowerPoint Presentation</vt:lpstr>
      <vt:lpstr>PowerPoint Presentation</vt:lpstr>
      <vt:lpstr>PowerPoint Presentation</vt:lpstr>
      <vt:lpstr>PowerPoint Presentation</vt:lpstr>
      <vt:lpstr>“Free” and “Open”</vt:lpstr>
      <vt:lpstr>4 Freedoms (Richard Stallman)</vt:lpstr>
      <vt:lpstr>Critical Historical Open Events</vt:lpstr>
      <vt:lpstr>PowerPoint Presentation</vt:lpstr>
      <vt:lpstr>PowerPoint Presentation</vt:lpstr>
      <vt:lpstr>Where to put the data?</vt:lpstr>
      <vt:lpstr>Mendeley From Wikipedia, the free encyclopedia</vt:lpstr>
      <vt:lpstr>Authors don’t deposit data (Ross Mounce)</vt:lpstr>
      <vt:lpstr>PowerPoint Presentation</vt:lpstr>
      <vt:lpstr>PowerPoint Presentation</vt:lpstr>
      <vt:lpstr>PowerPoint Presentation</vt:lpstr>
      <vt:lpstr>PowerPoint Presentation</vt:lpstr>
      <vt:lpstr>PowerPoint Presentation</vt:lpstr>
      <vt:lpstr>PowerPoint Presentation</vt:lpstr>
      <vt:lpstr>Panton Principles for Open Data in science(2010)</vt:lpstr>
      <vt:lpstr>Panton Authors and Fellows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Notebook Science</vt:lpstr>
      <vt:lpstr>Content Mining </vt:lpstr>
      <vt:lpstr>Content Mining</vt:lpstr>
      <vt:lpstr>AMI2: High-throughput extraction of semantic chemistry from the scientific literature</vt:lpstr>
      <vt:lpstr>PowerPoint Presentation</vt:lpstr>
      <vt:lpstr>AMI2 architecture</vt:lpstr>
      <vt:lpstr>Visitor Design Pattern/Example</vt:lpstr>
      <vt:lpstr>ChemistryVisitor</vt:lpstr>
      <vt:lpstr>PhylogeneticTreeVisitor</vt:lpstr>
      <vt:lpstr>1) SpeciesVisitor</vt:lpstr>
      <vt:lpstr>2) ChemistryVisitor</vt:lpstr>
      <vt:lpstr>C) What’s the problem with this spectrum?</vt:lpstr>
      <vt:lpstr>PowerPoint Presentation</vt:lpstr>
      <vt:lpstr>PowerPoint Presentation</vt:lpstr>
      <vt:lpstr>Thanks</vt:lpstr>
      <vt:lpstr>CLOSED ACCESS MEANS PEOPLE DIE</vt:lpstr>
      <vt:lpstr>PowerPoint Presentation</vt:lpstr>
      <vt:lpstr>Open Science</vt:lpstr>
      <vt:lpstr>PowerPoint Presentation</vt:lpstr>
      <vt:lpstr>3) PhylogeneticTreeVisitor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Peter Murray-Rust</cp:lastModifiedBy>
  <cp:revision>55</cp:revision>
  <dcterms:created xsi:type="dcterms:W3CDTF">2014-05-14T06:19:06Z</dcterms:created>
  <dcterms:modified xsi:type="dcterms:W3CDTF">2014-05-15T08:18:22Z</dcterms:modified>
</cp:coreProperties>
</file>